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843" r:id="rId1"/>
  </p:sldMasterIdLst>
  <p:notesMasterIdLst>
    <p:notesMasterId r:id="rId80"/>
  </p:notesMasterIdLst>
  <p:handoutMasterIdLst>
    <p:handoutMasterId r:id="rId81"/>
  </p:handoutMasterIdLst>
  <p:sldIdLst>
    <p:sldId id="555" r:id="rId2"/>
    <p:sldId id="824" r:id="rId3"/>
    <p:sldId id="734" r:id="rId4"/>
    <p:sldId id="747" r:id="rId5"/>
    <p:sldId id="769" r:id="rId6"/>
    <p:sldId id="852" r:id="rId7"/>
    <p:sldId id="771" r:id="rId8"/>
    <p:sldId id="770" r:id="rId9"/>
    <p:sldId id="817" r:id="rId10"/>
    <p:sldId id="854" r:id="rId11"/>
    <p:sldId id="772" r:id="rId12"/>
    <p:sldId id="759" r:id="rId13"/>
    <p:sldId id="823" r:id="rId14"/>
    <p:sldId id="819" r:id="rId15"/>
    <p:sldId id="820" r:id="rId16"/>
    <p:sldId id="822" r:id="rId17"/>
    <p:sldId id="758" r:id="rId18"/>
    <p:sldId id="855" r:id="rId19"/>
    <p:sldId id="821" r:id="rId20"/>
    <p:sldId id="818" r:id="rId21"/>
    <p:sldId id="826" r:id="rId22"/>
    <p:sldId id="825" r:id="rId23"/>
    <p:sldId id="827" r:id="rId24"/>
    <p:sldId id="778" r:id="rId25"/>
    <p:sldId id="836" r:id="rId26"/>
    <p:sldId id="828" r:id="rId27"/>
    <p:sldId id="853" r:id="rId28"/>
    <p:sldId id="779" r:id="rId29"/>
    <p:sldId id="829" r:id="rId30"/>
    <p:sldId id="831" r:id="rId31"/>
    <p:sldId id="830" r:id="rId32"/>
    <p:sldId id="780" r:id="rId33"/>
    <p:sldId id="856" r:id="rId34"/>
    <p:sldId id="782" r:id="rId35"/>
    <p:sldId id="834" r:id="rId36"/>
    <p:sldId id="833" r:id="rId37"/>
    <p:sldId id="832" r:id="rId38"/>
    <p:sldId id="835" r:id="rId39"/>
    <p:sldId id="857" r:id="rId40"/>
    <p:sldId id="838" r:id="rId41"/>
    <p:sldId id="841" r:id="rId42"/>
    <p:sldId id="842" r:id="rId43"/>
    <p:sldId id="843" r:id="rId44"/>
    <p:sldId id="844" r:id="rId45"/>
    <p:sldId id="845" r:id="rId46"/>
    <p:sldId id="848" r:id="rId47"/>
    <p:sldId id="846" r:id="rId48"/>
    <p:sldId id="849" r:id="rId49"/>
    <p:sldId id="847" r:id="rId50"/>
    <p:sldId id="850" r:id="rId51"/>
    <p:sldId id="882" r:id="rId52"/>
    <p:sldId id="893" r:id="rId53"/>
    <p:sldId id="894" r:id="rId54"/>
    <p:sldId id="895" r:id="rId55"/>
    <p:sldId id="896" r:id="rId56"/>
    <p:sldId id="906" r:id="rId57"/>
    <p:sldId id="897" r:id="rId58"/>
    <p:sldId id="898" r:id="rId59"/>
    <p:sldId id="899" r:id="rId60"/>
    <p:sldId id="900" r:id="rId61"/>
    <p:sldId id="901" r:id="rId62"/>
    <p:sldId id="902" r:id="rId63"/>
    <p:sldId id="905" r:id="rId64"/>
    <p:sldId id="903" r:id="rId65"/>
    <p:sldId id="904" r:id="rId66"/>
    <p:sldId id="907" r:id="rId67"/>
    <p:sldId id="908" r:id="rId68"/>
    <p:sldId id="915" r:id="rId69"/>
    <p:sldId id="909" r:id="rId70"/>
    <p:sldId id="911" r:id="rId71"/>
    <p:sldId id="912" r:id="rId72"/>
    <p:sldId id="913" r:id="rId73"/>
    <p:sldId id="914" r:id="rId74"/>
    <p:sldId id="916" r:id="rId75"/>
    <p:sldId id="917" r:id="rId76"/>
    <p:sldId id="918" r:id="rId77"/>
    <p:sldId id="919" r:id="rId78"/>
    <p:sldId id="920" r:id="rId7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78">
          <p15:clr>
            <a:srgbClr val="A4A3A4"/>
          </p15:clr>
        </p15:guide>
        <p15:guide id="2" orient="horz" pos="1706">
          <p15:clr>
            <a:srgbClr val="A4A3A4"/>
          </p15:clr>
        </p15:guide>
        <p15:guide id="3" orient="horz" pos="2840">
          <p15:clr>
            <a:srgbClr val="A4A3A4"/>
          </p15:clr>
        </p15:guide>
        <p15:guide id="4" orient="horz" pos="3884">
          <p15:clr>
            <a:srgbClr val="A4A3A4"/>
          </p15:clr>
        </p15:guide>
        <p15:guide id="5" pos="208">
          <p15:clr>
            <a:srgbClr val="A4A3A4"/>
          </p15:clr>
        </p15:guide>
        <p15:guide id="6" pos="2018">
          <p15:clr>
            <a:srgbClr val="A4A3A4"/>
          </p15:clr>
        </p15:guide>
        <p15:guide id="7" pos="5556">
          <p15:clr>
            <a:srgbClr val="A4A3A4"/>
          </p15:clr>
        </p15:guide>
        <p15:guide id="8" pos="37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6650"/>
    <a:srgbClr val="37AFFF"/>
    <a:srgbClr val="1A6784"/>
    <a:srgbClr val="BBFF4D"/>
    <a:srgbClr val="BFFF5A"/>
    <a:srgbClr val="BFFF53"/>
    <a:srgbClr val="EAE4D9"/>
    <a:srgbClr val="F2EFF2"/>
    <a:srgbClr val="E9D1DD"/>
    <a:srgbClr val="E5F5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2838BEF-8BB2-4498-84A7-C5851F593DF1}" styleName="Medium Style 4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45"/>
    <p:restoredTop sz="86620"/>
  </p:normalViewPr>
  <p:slideViewPr>
    <p:cSldViewPr>
      <p:cViewPr varScale="1">
        <p:scale>
          <a:sx n="106" d="100"/>
          <a:sy n="106" d="100"/>
        </p:scale>
        <p:origin x="1904" y="176"/>
      </p:cViewPr>
      <p:guideLst>
        <p:guide orient="horz" pos="578"/>
        <p:guide orient="horz" pos="1706"/>
        <p:guide orient="horz" pos="2840"/>
        <p:guide orient="horz" pos="3884"/>
        <p:guide pos="208"/>
        <p:guide pos="2018"/>
        <p:guide pos="5556"/>
        <p:guide pos="37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-3792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96C19-BA70-3844-814A-AB1DB87EE19E}" type="datetimeFigureOut">
              <a:rPr kumimoji="1" lang="zh-CN" altLang="en-US" smtClean="0"/>
              <a:t>2023/12/4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92928-D6B1-8242-9AC5-2372A0B2C60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7972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tiff>
</file>

<file path=ppt/media/image26.tiff>
</file>

<file path=ppt/media/image27.png>
</file>

<file path=ppt/media/image27.tif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tiff>
</file>

<file path=ppt/media/image6.tiff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E21974E-0BA9-454E-B148-D8EE51899BF0}" type="datetime1">
              <a:rPr lang="en-US" altLang="zh-CN"/>
              <a:pPr>
                <a:defRPr/>
              </a:pPr>
              <a:t>12/4/23</a:t>
            </a:fld>
            <a:endParaRPr lang="en-US" altLang="zh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zh-CN" alt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907BEDA-562F-8142-A782-86156E92B3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755580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5996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5136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5348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38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9554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50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761969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67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6939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73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4004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59133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6206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4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871360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5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405507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6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1442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7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40768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 dirty="0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07BEDA-562F-8142-A782-86156E92B3F4}" type="slidenum">
              <a:rPr lang="en-US" altLang="zh-CN" smtClean="0"/>
              <a:pPr>
                <a:defRPr/>
              </a:pPr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3633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C6126BF-2EAA-482A-B111-75425ECC2480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86019" name="Text Box 1"/>
          <p:cNvSpPr txBox="1">
            <a:spLocks noChangeArrowheads="1"/>
          </p:cNvSpPr>
          <p:nvPr/>
        </p:nvSpPr>
        <p:spPr bwMode="auto">
          <a:xfrm>
            <a:off x="5632691" y="6465334"/>
            <a:ext cx="4309110" cy="339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9993" tIns="46796" rIns="89993" bIns="46796" anchor="b"/>
          <a:lstStyle>
            <a:lvl1pPr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r" eaLnBrk="1" hangingPunct="1"/>
            <a:fld id="{2CAF63CB-B2AF-4459-930A-BF34D2238709}" type="slidenum">
              <a:rPr lang="en-US" sz="1200">
                <a:solidFill>
                  <a:srgbClr val="000000"/>
                </a:solidFill>
                <a:latin typeface="Times New Roman" pitchFamily="18" charset="0"/>
              </a:rPr>
              <a:pPr algn="r" eaLnBrk="1" hangingPunct="1"/>
              <a:t>10</a:t>
            </a:fld>
            <a:endParaRPr 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602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8602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ts val="450"/>
              </a:spcBef>
              <a:tabLst>
                <a:tab pos="0" algn="l"/>
                <a:tab pos="914328" algn="l"/>
                <a:tab pos="1828654" algn="l"/>
                <a:tab pos="2742982" algn="l"/>
                <a:tab pos="3657309" algn="l"/>
                <a:tab pos="4571636" algn="l"/>
                <a:tab pos="5485963" algn="l"/>
                <a:tab pos="6400290" algn="l"/>
                <a:tab pos="7314617" algn="l"/>
                <a:tab pos="8228945" algn="l"/>
                <a:tab pos="9143272" algn="l"/>
                <a:tab pos="10057599" algn="l"/>
              </a:tabLst>
            </a:pPr>
            <a:endParaRPr lang="en-US">
              <a:solidFill>
                <a:srgbClr val="000000"/>
              </a:solidFill>
              <a:latin typeface="Times New Roman" pitchFamily="18" charset="0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676468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8" descr="Black1024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2271"/>
            <a:ext cx="9158400" cy="129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9" descr="SpaceTimeLab_Horizontal_reversal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850" y="2177753"/>
            <a:ext cx="8496300" cy="3842047"/>
          </a:xfrm>
        </p:spPr>
        <p:txBody>
          <a:bodyPr/>
          <a:lstStyle>
            <a:lvl1pPr marL="0" indent="0">
              <a:buFontTx/>
              <a:buNone/>
              <a:defRPr sz="2000">
                <a:latin typeface="+mn-lt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3D2C80BF-ACC8-C840-BB1F-5EC9C4DCF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808DC3-EF61-834E-BADE-18ED41552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1484784"/>
            <a:ext cx="8489950" cy="5760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72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92026"/>
            <a:ext cx="8489950" cy="504726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BBA62-1A02-9F4A-8E08-82B03956FD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63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D519B1-5C72-D049-8E7C-D77FC9D872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42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0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2708275"/>
            <a:ext cx="4168775" cy="3457575"/>
          </a:xfrm>
        </p:spPr>
        <p:txBody>
          <a:bodyPr/>
          <a:lstStyle>
            <a:lvl1pPr>
              <a:defRPr sz="2800">
                <a:latin typeface="+mn-lt"/>
                <a:cs typeface="Helvetica Neue Light"/>
              </a:defRPr>
            </a:lvl1pPr>
            <a:lvl2pPr>
              <a:defRPr sz="2400">
                <a:latin typeface="+mn-lt"/>
                <a:cs typeface="Helvetica Neue Light"/>
              </a:defRPr>
            </a:lvl2pPr>
            <a:lvl3pPr>
              <a:defRPr sz="2000">
                <a:latin typeface="+mn-lt"/>
                <a:cs typeface="Helvetica Neue Light"/>
              </a:defRPr>
            </a:lvl3pPr>
            <a:lvl4pPr>
              <a:defRPr sz="1800">
                <a:latin typeface="+mn-lt"/>
                <a:cs typeface="Helvetica Neue Light"/>
              </a:defRPr>
            </a:lvl4pPr>
            <a:lvl5pPr>
              <a:defRPr sz="1800">
                <a:latin typeface="+mn-lt"/>
                <a:cs typeface="Helvetica Neue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67E3BA7-9854-4F40-89CE-F7F58E9C88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500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796950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+mn-lt"/>
                <a:cs typeface="Helvetica Neue Light"/>
              </a:defRPr>
            </a:lvl1pPr>
            <a:lvl2pPr>
              <a:defRPr sz="2000">
                <a:latin typeface="+mn-lt"/>
                <a:cs typeface="Helvetica Neue Light"/>
              </a:defRPr>
            </a:lvl2pPr>
            <a:lvl3pPr>
              <a:defRPr sz="1800">
                <a:latin typeface="+mn-lt"/>
                <a:cs typeface="Helvetica Neue Ligh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  <a:cs typeface="Helvetica Neue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+mn-lt"/>
              </a:defRPr>
            </a:lvl1pPr>
            <a:lvl2pPr>
              <a:defRPr sz="20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600">
                <a:latin typeface="+mn-lt"/>
                <a:cs typeface="Helvetica Neue Light"/>
              </a:defRPr>
            </a:lvl4pPr>
            <a:lvl5pPr>
              <a:defRPr sz="1600">
                <a:latin typeface="+mn-lt"/>
                <a:cs typeface="Helvetica Neue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C638B1E-F522-0A49-982B-FD8B1799E4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84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200" y="620018"/>
            <a:ext cx="8489950" cy="576734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EFA3-B613-DA4E-A8C9-34E5AB35FA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32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4C3353-786B-D541-B12A-DE46C246ED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780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0688"/>
            <a:ext cx="3008313" cy="10801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620688"/>
            <a:ext cx="5111750" cy="5505475"/>
          </a:xfrm>
        </p:spPr>
        <p:txBody>
          <a:bodyPr/>
          <a:lstStyle>
            <a:lvl1pPr>
              <a:defRPr sz="3200"/>
            </a:lvl1pPr>
            <a:lvl2pPr>
              <a:defRPr sz="2800">
                <a:latin typeface="Helvetica Neue Light"/>
                <a:cs typeface="Helvetica Neue Light"/>
              </a:defRPr>
            </a:lvl2pPr>
            <a:lvl3pPr>
              <a:defRPr sz="2400">
                <a:latin typeface="Helvetica Neue Light"/>
                <a:cs typeface="Helvetica Neue Light"/>
              </a:defRPr>
            </a:lvl3pPr>
            <a:lvl4pPr>
              <a:defRPr sz="2000">
                <a:latin typeface="Helvetica Neue Light"/>
                <a:cs typeface="Helvetica Neue Light"/>
              </a:defRPr>
            </a:lvl4pPr>
            <a:lvl5pPr>
              <a:defRPr sz="2000">
                <a:latin typeface="Helvetica Neue Light"/>
                <a:cs typeface="Helvetica Neue Ligh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819870"/>
            <a:ext cx="3008313" cy="430629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2967A3-8005-4D48-99D9-41983CC6BA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699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ABAEA86-13BF-9A40-A226-0654EF5D01D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017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UCL PP Template.jpg" descr="/Users/lionelsalama/Desktop/UCL PP Template.jp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9526" y="6196010"/>
            <a:ext cx="9169200" cy="686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30200" y="908050"/>
            <a:ext cx="8489950" cy="12969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0200" y="2420889"/>
            <a:ext cx="8489950" cy="359891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</p:txBody>
      </p:sp>
      <p:pic>
        <p:nvPicPr>
          <p:cNvPr id="1029" name="Picture 12" descr="Black1024"/>
          <p:cNvPicPr>
            <a:picLocks noChangeAspect="1" noChangeArrowheads="1"/>
          </p:cNvPicPr>
          <p:nvPr/>
        </p:nvPicPr>
        <p:blipFill>
          <a:blip r:embed="rId1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-7200" y="-18094"/>
            <a:ext cx="9158400" cy="515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2" name="Picture 7" descr="SpaceTimeLab_Horizontal_reversal.png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5100" y="6038850"/>
            <a:ext cx="167640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305C61-C2C1-5E4D-9C84-03A9C4F41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B5E4C176-450D-B04D-90B6-7F3833CFE2C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1" r:id="rId1"/>
    <p:sldLayoutId id="2147484002" r:id="rId2"/>
    <p:sldLayoutId id="2147484003" r:id="rId3"/>
    <p:sldLayoutId id="2147484004" r:id="rId4"/>
    <p:sldLayoutId id="2147484005" r:id="rId5"/>
    <p:sldLayoutId id="2147484006" r:id="rId6"/>
    <p:sldLayoutId id="2147484007" r:id="rId7"/>
    <p:sldLayoutId id="2147484008" r:id="rId8"/>
    <p:sldLayoutId id="2147484009" r:id="rId9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+mj-lt"/>
          <a:ea typeface="ＭＳ Ｐゴシック" charset="-128"/>
          <a:cs typeface="Helvetica Neue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Helvetica Neue" charset="0"/>
          <a:ea typeface="ＭＳ Ｐゴシック" charset="-128"/>
          <a:cs typeface="Helvetica Neue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ＭＳ Ｐゴシック" charset="-128"/>
          <a:cs typeface="Helvetica Neue Light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Helvetica Neue Light" charset="0"/>
          <a:cs typeface="Helvetica Neue Ligh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Helvetica Neue Light" charset="0"/>
          <a:cs typeface="Helvetica Neue Ligh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Helvetica Neue Light" charset="0"/>
          <a:cs typeface="Helvetica Neue Light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/items/5?q=somequery" TargetMode="Externa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://127.0.0.1/docs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9512" y="2348880"/>
            <a:ext cx="8676456" cy="2952328"/>
          </a:xfrm>
          <a:noFill/>
          <a:ln/>
        </p:spPr>
        <p:txBody>
          <a:bodyPr lIns="92075" tIns="46038" rIns="92075" bIns="46038" anchor="t" anchorCtr="0"/>
          <a:lstStyle/>
          <a:p>
            <a:pPr algn="ctr"/>
            <a:r>
              <a:rPr lang="en-US" sz="2400" b="1" noProof="0" dirty="0"/>
              <a:t>CEGE0096: Geospatial Programming</a:t>
            </a:r>
          </a:p>
          <a:p>
            <a:pPr algn="ctr"/>
            <a:r>
              <a:rPr lang="en-US" sz="3600" b="1" noProof="0" dirty="0"/>
              <a:t>Lecture 9: Algorithms</a:t>
            </a:r>
          </a:p>
          <a:p>
            <a:pPr algn="ctr"/>
            <a:endParaRPr lang="en-US" sz="2400" b="1" i="1" noProof="0" dirty="0"/>
          </a:p>
          <a:p>
            <a:pPr algn="ctr"/>
            <a:r>
              <a:rPr lang="en-US" sz="2400" b="1" i="1" noProof="0" dirty="0"/>
              <a:t>Dr. Aldo Lipani</a:t>
            </a:r>
            <a:endParaRPr lang="en-US" sz="2400" b="1" noProof="0" dirty="0"/>
          </a:p>
          <a:p>
            <a:endParaRPr lang="en-US" sz="2400" noProof="0" dirty="0"/>
          </a:p>
          <a:p>
            <a:endParaRPr lang="en-US" sz="2400" noProof="0" dirty="0"/>
          </a:p>
        </p:txBody>
      </p:sp>
      <p:sp>
        <p:nvSpPr>
          <p:cNvPr id="3" name="AutoShape 2" descr="data:image/png;base64,iVBORw0KGgoAAAANSUhEUgAAAKUAAAEyCAMAAACs4eCnAAAAkFBMVEX///+pODqsQkT47u///v+pODupNjf26eu1VliqODny3+CkJSf///2nMDOlKCunLC+xT1G/dHbGiovu19jpz8/etLWkHiLTnqDMjo/UoaGrPT+wSEr15+jSmJq8Z2nCcnXGfn+2XV7Yqqvmxsa8aGr79vXOk5THhYfixcXhvb3duLmiGh3FgYO2YGDZrq357O8YdzE+AAASWElEQVR4nO2d23riOAyAHYhdTGIbmpS2kCmUklJ6YN//7dayEwg0YAEB56Kab3dnZwL5K59kWZJJcBsZ9KbL+Uea5eQsuQkjDxhjQkk16Q3n/S68N4xJ3DLKIKCUBzQIgDWazNZ3wNk2XVrhWsxvRPTVee63rsW1UF6ymn+YGi8+u62j/CW67SePhhPRP71Rao0yFc36KEyPlAGngaDLPmIg+aSEAcUUfXRPon4pATSQ40/TPePDje8bEoSpRQaE4cEe6pvQiuqsQZkH+6dvvkJYNOyS8KAyfeNtREw+Ds9JvuE2wplY2+FTg+obbiucfz1Bk9f1Tt9sW9Emk9SdMw5brUs9c3L1mtt5s8WUWpuql7W7X1oRE8DcB/VN9UtELye/RpBvqH2hQV3f9E1VI3Ka7ze5b6Q9MZs4dd/20QPCRw9mBIVhmyn1vPmhu2ZlCPkGqhXKYD6K293ilFE1JdVp0zdRneg1KBjNSWXX5pvokLBOv9LmjodpI6/k7kd+iW5zLCVlei96uZxDGcgH9OjhtNOAjIVU4lRKxnI0ZSftXy5J+vE4lSMpoO21GckRfUDv0x/NMI8xlHjHmEuy+VAqRnX7oHo7DcTGe3gzSlBJmD32JLMIbuFiBivQLSnLNTl/6GhOimhxHjDaL3aUN6KM43jjB1pThdAk5ZSL4W0pdySbKWuiOWXU9UapN93ziKGmejPM/VBC0ycdgRpAxet96BIGUvaKmuajT1+UWpeasztBYHLx4ovSkGrMHgYzSDxSwo47Gzj7pt6pPXukNJuaRDoHOmcDj5TQM2Mylw5larPkK/NIaefBoXsVknOflEb6Y+aiFLPQL6VW51y6KA2BX12SuONUZpT4pozJ2tkz5bN/ynzi2ruB+eaXUsuza9Jkr6F/yj51GO68k/mnDIeudVIk/indC5D8aAFlNnJ0TG1w+KeMHesPFcsWUBJXx2SLNlDO1dEW56zXBsrVccogmLSBMnUu5W2gTFyQraB0G5ltoOw6rbc/Sqz0xw6GVlA6Rw/3TxmSj+M+Dt4OXa4cmwrWill97qJsxQo5dXi1xLQNlOPj+zMuvltA2R85zn/UvAWUz/L49oz63lGYk6qhcG3IU8+6DEPSd3mEITrCuy7fFXdsKHx7DeKQdCeu01PfHphYNzjCmzX37ifKA4fVRrl/zyB5dHhZ9fCfePayxqTvGDmaUnx79liT+Mc1DdEgWhPPY/xZcIdXMAhGkP3lidIc6adfjreDY2NCPFLqf5Kx8+iMUrn2SKkx7wbQKR2cfNz3SUm6A21luKJMqFgQn5QJHI9zZ8hOtPJAacJToU++dQQiWidgAx8REUUUYPw40htYROCGn+gSG7WW9iSHQB23MiMvkTqgy+47E3qKwTS4eiriWY8zBqyxCLKisfPnjuSUuyNHuZ7RaRmO53i0GcoyvjdMv5Vyen6LV1Om3glGl01RguR5+u9HYCLcrFDOxlkZxeegDDrJ3cXST1fr98V4BGrEBxpzPcBRuqQQhh9dLlIqIRhsbzhm0FhhY9sIiFjW8+KjLxUOU4BYtTuqPoBeCdH/bY+q13Zll4Qt1yWn0Yq0PNsDwtvKWNv2UlKbIkfaTcmDcUJaTxmYjK62U6p/+8urb6IaUd9kPz3bN9KeaAteLX7XjPCN9UsgtbTtlEaTv5OefWPtiXrp1lUy8Y1lxWzMIX18mre6rgHnsIX4bnklC21RMvl4qCyIbzor4EIQ2uxteVUQGsif/kHIFlAaTwxTy2P1f3wz2sxD1fk8wtgCSh5QAYqsK7PRHkrd2L03QkhdyZLWUDIp5mb+OVriyx8fhXlcdhBVs/xRUlN6bvLe3cm5bxmlRhRRZw2uMky9QT+QGnG8TE13jDHFGz0gcqU60887w4is3Oj4RmoTZjHvDg66840PHb6DQhHM0Xj5kaHY0JT2yxGUerweEyE0X6QGw/cTKjWeoEuG9DhOBkfk9XU6e39Is65p4PCkCp1OSt1UnRfU8VHApnnePSTVKTGu/LspXbJJNsG46zmN1qj3nYiHo+Sd/AOjTGrLeJyF0ARllzw58+wMpni9FiOKMn9F5HrrVVn9O27YXJeSJJhUbz2ryuRabY6hJP8kdR3UwJmd+KnzS9yIUk9vC4E6UYmW/ij1mzPcAhSot6tAYijBaFlHCEaobHdmOe1mKMkUVcmDwtmCH0oj2YBxzMm7+CTHt4PXpAzJahQ4wr2MsKC26OJNKOG9SxVgOMXiSK3a61KC5APkdDRvXplISjD93wSq/BEbn1Q6vUlKI/8kRpdU9KAARKNL+imU+QtmQadcvQOkL0rSxyhTPyLT08r6N0kZhoiSDibWgw3qnfi3oIwh6UE5w1iMP/K7tjjxLSihETOKClriatUg44m61NpcocwOzoJG4+NOo4yhdAsqcEkNPbY4IXcDRHFDbjKc/FDaKfAtAv+oYwxxymjW3GbtFEqLqpcgs2V06ROWoKZa/WRK3fATgYC0ZkdDyjyVEgZ6ynDBfyKpf+f1KU1fe44wNpxdgvxQwqSZ650vQpcM4no9UYJkI8QSxAP6lWJOIK5EGZIHXOisqaF8OeRZlPDemRuT6llVzRoxjs7SpfF2INpcc6rDR/NXp9SSjnBnFyN7HnHZ/H42JfnGbSnFMMef6zRPmeMc7mYJunSlPJ+SpKjKkNruuHwJOpsydqdcgui+KwbhpSPoAl2SeCBQbk0I4vdFqe2dvp6OMJZ7lF7EeJEuQ6gfhvR2XLgLOp8Sxm24EIjELB6opS/KONRGXK4wuyDKvy5bgs6ntPKJm46M2XH+rHkpJcbsMJGVw0uUeRmlHufdAepkDRL/fenS5A26vR0mqTC6wNS8jNJwPinqGOimir4wEd5XOh93z3R5D2MdmdsGzvURN0BJEkwyKxz0f5AzXcQNUIaw80Xokpq8el+UWpxVFOyXyaU/Sv3efocFmEL+cHuQJ0qQNRQZcg8hNrg7B7IZSr2twSxBkCZx3plvA5TGEs8d1a+Kr+PRg/P7rkNpr1xZYWy4wKYI+6AsUJeSB24XMReLI3e9XpuSkO6rQFwnw7l6PN2T3ZguYzA7MKFmXJ4eataYLkPY+brMDpPGI3onewsb0yX8esE4XzmX76d2zMZ0CZJQTEwpZ+ztRNuoUUqyHqEO1ljnxDPfZimd9RfNd3Jqz3zxnI1SxiRz3zZgAq7l8UyZK1OSBxkgzoJsqr0vSj0knlxF3a2cFvnaKCVoJ58wVECP3M++vhWlvR7zzVHPshAmTjA7GtWlPZx+x7Q5p6Iubfg2lNDqEHbkPEAPTDI7ts0bp9SYSYSK2wtkgj1haZwS2nyuAswIYujI1+Z1CXYHOF8xynxCtnnzujS1GFG7ID1rfuC+tHldGllFqGMBJmAJcntlrkRJZq6LEcy3c3Pm63YSX4uyiwk109u56BPjyb4OpW7CN5yLGBJuLs6HPJdSq8edcGOqIYLZ4YkS4p1yiHBHqFPt3JV8S0rz3gSTvaRl1CcuzqtRannEjPOAi9cuqdyIflvKEBftTCnd1sC7PSUsQchbVGXqmNmvSml3QW5x1gm8IiX4BRa4S6iVI8nqmrrUL4acT1SS1UU1Ii5rcc25Qp3zm4QbP5RWlgq1WYNa74db/eqUOWOYnM9gdCzP9+qUiGujDCdjR3I+r0+pd74YTC5+Djtfr02pB1Duvt7XFA8+kud7A13CEoQa6BB2FJ9TkaqZesHPCrML4hB2FNY2+00owxfXLSMglMrlAU/2TShJ5r4314ha1Q+gm1DG5BOX58vGXX/9khizA7NBh0qInihhrwZhR9jkCz+UAEo+cNNRfc7nTShjqJxzjzE7uF6CPFHGdrswgenI4THklEePvwsr3USXVlJURCnn7HfO5w0pyXNE6eH6QJtXgsN9z3d0M8rYnPlivB2wBO3JDXUZkwwiX523jvAgevPWL+G9c9dVVwaTMhPtHG/36DfUJcgQ5ZSByNcdN8KNKVHVjiAv6JNUT6ZvTElWI1RmKjjcvVHqZkRGO4tFNfnixrqMSbcnULXXZDXP97aUMFe/KVTpm+3FHjenNJyIakcgYuCRUmP2MEsQtdHOPihtonyK8RzBBn2TcHNrXRqZRwbTdfOVzfNF3O1xHUooNcER2d0m7MgXpZ6OJMr5ykdvPu5CKiAhzxcXajaxr/ejS9wSBBbxFHF/z5X6JTEVrlDJFwquNPRGSdIvVPIFM9d0eaMkTwhTUz8hXnKPusQ4X036knwm5Gg1VcbElSghCiJVwvH2oqRrQnoOeb2aLmOyHrjebmSwIAdrqZZyHcQQIl9C58vRDNcpwqgXvsaKxMAXNV5BrhB0zLo72uhq5WD/5E/+5E/+5E/+5E9aKRvP68YMqhwR7Ftv8U7ggsmvj62JFReBF/H2Y7t2VfGQ/e7iwX3bLN58zc5fhiVnaADiKltck7Aa7/wHapiYQibmq0Nb1yk0INX3b5QQxuWfh6bIbGwf3v69VVm9AVpNV9v/6cJ91BrTNC4e3PwIpY73PlQqEA4hwm37lR+LN3eUw/NFKyallDV+sySBivNZUpHM/mB31f8Pk6TMWO8nSWw/0jVbBdI1j9gfu19+CL41h7+wn8htNL35NgN1Zx+y1OZBexipny3245wHnX/2bqd7EUAFKb2n58XGnYp70FH/ZVzEpYpv/UAWqeeCcihGsIFaCjGzftQnIZ6sXueD0s8CJ7UkZfpDMXgGJxmxTxap2unPGDbf4+++0V8asddCp1MREM6ZMsLki2mFe8nA7b6M9J8JHgj9nxGcXqZcCPukimZAOVKPG8ovoLxXjJlTmq5i9ubw+D1i5YekoRTGDV1Skrn+iEn4+BTKfD1TE+P015RlAdqhpqRscL9c3j99RwzSZ+FdHJ77hD9cMLZ4Wi6XD4R0J0L1nu71s1rWvyihpXQrWPU+y8DWQVx/MTW9Lz4Emc4pq1BClAQbfZrSuZzJHjw4FqJnKW3dC2J1GYip/Z+0w8b5ltLIg5Rlgv9amsJs23FQR0lNamu3xyxl/iN4JUY1rlAK0GWiG/DZtOqzFE9mwOQ9MXozlBxSLKqUdoh9CxPeXlCa4WUo7dw2U1G/MhLDOkoVBJFuppWyd8WTfkcN4/JA3vymQtkn2UCoWWjOGzVJoZoPadoDctHtyW5Fl8D0rkZphTI0uoweivljJr42kPEBShGYegCvotBlwvS4K0899ymz8FXZCyzM8f64a9WRcFlQssBeEAOUtGzxvMdk93CLa8q4uATK6qZOl+MxU2ki2KCg5Oq+0uB7/XKoxKBMgzWURpKgoGQLc0YRmtHDxUuS6l9vP8IWIq6ljMlSmQCAchGsp+zoKWj4pMRjp5aSVHQ5+JaMbV60EOP/7O/6vGhx9f4t1JrYMa5nw0jCfet6IjAfOkD5Jlkv3b6unpImHQZDKBuXlO9kR7aUTEDoXRkWqnVZDM0sKCkf70aMF/NlYIJj9FQVvfRNZ6xv8TicSgZeUd6b5wcpeX+uwC2a04KSBWNqJeDpDqUJUd8spy+ifDBgJeU/3cvgaTOr07EI2Oz9MS2uFTzQL0n2I41TVE+b3cOUd2NYTLolZQDXXllRabVfCip+wm3G2UIzmEcZo3JDmQRi0i3G+Ex340ot2lpKmC/Ch+mk0+mM9EQNw7aekizH4yXZULJxp5Txri75zgH4i2Dlc8FWl+RbaWSz9ujJesL0hBMeo6xIf8DMjHWA0siGsjp6yG6Ls2o97u0Y71d0STIN37VjfEpWkk02ZAcpyx9Dz7v/DlAGRymra48aLPUY35zZLraUvEKp53D1PDMtPtSaldtIvWOUpq93R8b0OaBL09PqKOPdmWiSLaXolMkTlflyh7I70jMlK9aeuGMW1MOUhRFuMLeU5TXhVV2aef+/gpLttvjeOq7HQ1HLMa6nhFx0BbV0ixXyQ4+wxE4Mh3S5sc5hwtWKvfsy+o+NJur7ZTYxBXQq+48dmyh7FWJRfkN9i5tSVyWlXsQlrKlHW7yQ7itYLZpZsMhagHNtbdVShj9CVD8f7lJqQxpWUmikQ5SxTW8oWhyMLGksg0OUz1MrCynUSw5rxoMMosFwOJ3IAnefMoYQJzmZ6mdA+rstDo/qJX8Eplt8UJck72xbHK7tYMaaPmhtyGJ2ZmpcFAzUVj0zE3GxDv7SJXQrUc7rcme+NLoMyae21Vc7/XKXMjR5A1vLTbcbGxy1iYr9S+fdbsr0R956ZkPzWiSB11CS1Ut5pCh2Z/WJHd6PCgbE4X6pn9WU/wMZH3NHxNxHlwAAAABJRU5ErkJggg=="/>
          <p:cNvSpPr>
            <a:spLocks noChangeAspect="1" noChangeArrowheads="1"/>
          </p:cNvSpPr>
          <p:nvPr/>
        </p:nvSpPr>
        <p:spPr bwMode="auto">
          <a:xfrm>
            <a:off x="155575" y="-2338388"/>
            <a:ext cx="2628900" cy="488632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23627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CLASSIFICATION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355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Algorithms Classification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noProof="0" dirty="0"/>
                  <a:t> 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noProof="0" dirty="0"/>
                  <a:t>: constant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noProof="0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noProof="0" dirty="0"/>
                  <a:t>: logarithmic 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noProof="0" dirty="0"/>
                  <a:t>: linear 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i="1" noProof="0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noProof="0" dirty="0"/>
                  <a:t>: linearithmic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noProof="0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noProof="0" dirty="0"/>
                  <a:t>: quadratic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noProof="0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noProof="0" dirty="0"/>
                  <a:t>: cubic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baseline="30000" noProof="0" dirty="0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noProof="0" dirty="0"/>
                  <a:t>: exponential</a:t>
                </a:r>
              </a:p>
              <a:p>
                <a:pPr marL="0" indent="0">
                  <a:buNone/>
                </a:pPr>
                <a:endParaRPr lang="en-US" sz="1600" noProof="0" dirty="0">
                  <a:latin typeface="Consolas" panose="020B0609020204030204" pitchFamily="49" charset="0"/>
                  <a:cs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AB3BC18-199B-C44F-B339-5735479968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2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55A06-26B1-3B4A-88D4-6D54CA66CE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6F838B5-304E-0244-A2B5-F77B45162D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2023" y="1656624"/>
            <a:ext cx="5385734" cy="386592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C5EE321-83D2-DE44-A26C-2BC8906027B2}"/>
              </a:ext>
            </a:extLst>
          </p:cNvPr>
          <p:cNvSpPr txBox="1"/>
          <p:nvPr/>
        </p:nvSpPr>
        <p:spPr>
          <a:xfrm>
            <a:off x="5677467" y="5431538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Size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3600F9-8B59-DB4B-B8B7-E6E0801C8736}"/>
              </a:ext>
            </a:extLst>
          </p:cNvPr>
          <p:cNvSpPr txBox="1"/>
          <p:nvPr/>
        </p:nvSpPr>
        <p:spPr>
          <a:xfrm rot="16200000">
            <a:off x="2380402" y="2668270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72409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Constructing T(n)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53650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noProof="0" dirty="0"/>
                  <a:t>To find the complexity of an algorithm, we add up how many machine instructions it will execute as a function of the size of its input (n), and then simplify the expression to the largest value (upper bound).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In practice,</a:t>
                </a:r>
              </a:p>
              <a:p>
                <a:r>
                  <a:rPr lang="en-US" noProof="0" dirty="0"/>
                  <a:t>We consider every operation;</a:t>
                </a:r>
              </a:p>
              <a:p>
                <a:r>
                  <a:rPr lang="en-US" noProof="0" dirty="0"/>
                  <a:t>We assume that each basic operation takes the same amount of time.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The total number of operations required by an algorithm can be then computed as the sum of the times required to perform each step: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 algn="just">
                  <a:buNone/>
                </a:pPr>
                <a:r>
                  <a:rPr lang="en-US" noProof="0" dirty="0"/>
                  <a:t>	 	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baseline="-25000" noProof="0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 +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baseline="-25000" noProof="0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 + … + </m:t>
                    </m:r>
                    <m:r>
                      <a:rPr lang="en-US" i="1" noProof="0" dirty="0" err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i="1" baseline="-25000" noProof="0" dirty="0" err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baseline="-25000" noProof="0" dirty="0"/>
              </a:p>
              <a:p>
                <a:pPr marL="0" indent="0">
                  <a:buNone/>
                </a:pPr>
                <a:endParaRPr lang="en-US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536504"/>
              </a:xfrm>
              <a:blipFill>
                <a:blip r:embed="rId2"/>
                <a:stretch>
                  <a:fillRect l="-597" t="-8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741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CD9EA8-2F1A-0B4C-93E4-B1029C73B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Constructing T(n)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4DE0F96F-7DE8-934A-8AB8-415AA5AF8B0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b="1" i="1" noProof="0" dirty="0"/>
                  <a:t>Constant time example</a:t>
                </a:r>
              </a:p>
              <a:p>
                <a:pPr marL="0" indent="0">
                  <a:buNone/>
                </a:pPr>
                <a:endParaRPr lang="en-US" b="1" i="1" noProof="0" dirty="0"/>
              </a:p>
              <a:p>
                <a:r>
                  <a:rPr lang="en-US" noProof="0" dirty="0"/>
                  <a:t>Not dependent on the size of input data (</a:t>
                </a:r>
                <a:r>
                  <a:rPr lang="en-US" i="1" noProof="0" dirty="0"/>
                  <a:t>n</a:t>
                </a:r>
                <a:r>
                  <a:rPr lang="en-US" noProof="0" dirty="0"/>
                  <a:t>)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75565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GB" i="1" dirty="0">
                          <a:latin typeface="Cambria Math" panose="02040503050406030204" pitchFamily="18" charset="0"/>
                        </a:rPr>
                        <m:t>	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 = 1 ⇒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4DE0F96F-7DE8-934A-8AB8-415AA5AF8B0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7" t="-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5D18EFC1-C10D-0444-9FA1-DABF2774865B}"/>
              </a:ext>
            </a:extLst>
          </p:cNvPr>
          <p:cNvSpPr txBox="1">
            <a:spLocks/>
          </p:cNvSpPr>
          <p:nvPr/>
        </p:nvSpPr>
        <p:spPr bwMode="auto">
          <a:xfrm>
            <a:off x="4133196" y="3110761"/>
            <a:ext cx="3424012" cy="165618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Helvetica Neue Light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400050" lvl="1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is_greater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(a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b):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a &gt; b: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True</a:t>
            </a:r>
            <a:b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else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r>
              <a:rPr lang="en-US" kern="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endParaRPr lang="it-IT" kern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Tx/>
              <a:buNone/>
            </a:pPr>
            <a:endParaRPr lang="it-IT" kern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6DDCB9B-70B7-EA43-8452-5133ADE04D1F}"/>
              </a:ext>
            </a:extLst>
          </p:cNvPr>
          <p:cNvSpPr txBox="1"/>
          <p:nvPr/>
        </p:nvSpPr>
        <p:spPr>
          <a:xfrm>
            <a:off x="7598206" y="3754187"/>
            <a:ext cx="288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endParaRPr lang="it-IT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DE5E0993-7B9D-BC43-ACDF-B49F001A16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5B1E3BB-9826-4A47-8B17-665912654123}"/>
              </a:ext>
            </a:extLst>
          </p:cNvPr>
          <p:cNvSpPr/>
          <p:nvPr/>
        </p:nvSpPr>
        <p:spPr>
          <a:xfrm flipH="1">
            <a:off x="7382182" y="3429000"/>
            <a:ext cx="217894" cy="1019707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637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D2C803-46CC-8F43-AC6C-3926242D7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Constructing T(n)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462504-92F3-8E43-A0E2-469EEDFCEC64}"/>
              </a:ext>
            </a:extLst>
          </p:cNvPr>
          <p:cNvSpPr txBox="1">
            <a:spLocks/>
          </p:cNvSpPr>
          <p:nvPr/>
        </p:nvSpPr>
        <p:spPr bwMode="auto">
          <a:xfrm>
            <a:off x="-1332656" y="5373216"/>
            <a:ext cx="8489950" cy="482520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Helvetica Neue Light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FontTx/>
              <a:buNone/>
            </a:pPr>
            <a:endParaRPr lang="en-US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269CDACF-3B51-B445-BC23-80ADD1F3C2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i="1" noProof="0" dirty="0"/>
                  <a:t>Linear time example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r>
                  <a:rPr lang="en-US" noProof="0" dirty="0"/>
                  <a:t>The time required to execute a loop depends on the number of iterations performed and the time needed to execute the loop body during each iteration.</a:t>
                </a:r>
              </a:p>
              <a:p>
                <a:endParaRPr lang="en-US" noProof="0" dirty="0"/>
              </a:p>
              <a:p>
                <a:pPr marL="534988" indent="-534988">
                  <a:buNone/>
                </a:pPr>
                <a:endParaRPr lang="en-US" i="1" noProof="0" dirty="0">
                  <a:latin typeface="Cambria Math" panose="02040503050406030204" pitchFamily="18" charset="0"/>
                </a:endParaRPr>
              </a:p>
              <a:p>
                <a:pPr marL="534988" indent="-534988">
                  <a:buNone/>
                </a:pPr>
                <a:endParaRPr lang="en-US" i="1" dirty="0">
                  <a:latin typeface="Cambria Math" panose="02040503050406030204" pitchFamily="18" charset="0"/>
                </a:endParaRPr>
              </a:p>
              <a:p>
                <a:pPr marL="534988" indent="-534988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+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= 2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noProof="0" dirty="0"/>
              </a:p>
              <a:p>
                <a:pPr marL="0" indent="0">
                  <a:buNone/>
                </a:pPr>
                <a:endParaRPr lang="en-US" sz="1600" b="1" noProof="0" dirty="0">
                  <a:solidFill>
                    <a:srgbClr val="008000"/>
                  </a:solidFill>
                  <a:latin typeface="Consolas" panose="020B0609020204030204" pitchFamily="49" charset="0"/>
                  <a:ea typeface="Helvetica Neue Light" charset="0"/>
                  <a:cs typeface="Consolas" panose="020B0609020204030204" pitchFamily="49" charset="0"/>
                </a:endParaRPr>
              </a:p>
            </p:txBody>
          </p:sp>
        </mc:Choice>
        <mc:Fallback xmlns="">
          <p:sp>
            <p:nvSpPr>
              <p:cNvPr id="16" name="Segnaposto contenuto 15">
                <a:extLst>
                  <a:ext uri="{FF2B5EF4-FFF2-40B4-BE49-F238E27FC236}">
                    <a16:creationId xmlns:a16="http://schemas.microsoft.com/office/drawing/2014/main" id="{269CDACF-3B51-B445-BC23-80ADD1F3C2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  <a:blipFill>
                <a:blip r:embed="rId2"/>
                <a:stretch>
                  <a:fillRect l="-597" t="-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uppo 25">
            <a:extLst>
              <a:ext uri="{FF2B5EF4-FFF2-40B4-BE49-F238E27FC236}">
                <a16:creationId xmlns:a16="http://schemas.microsoft.com/office/drawing/2014/main" id="{06B9F28B-F7F5-4148-8453-002734FFFABC}"/>
              </a:ext>
            </a:extLst>
          </p:cNvPr>
          <p:cNvGrpSpPr/>
          <p:nvPr/>
        </p:nvGrpSpPr>
        <p:grpSpPr>
          <a:xfrm>
            <a:off x="4427984" y="3015160"/>
            <a:ext cx="3466145" cy="2376264"/>
            <a:chOff x="3966535" y="1932218"/>
            <a:chExt cx="5112246" cy="2376264"/>
          </a:xfrm>
        </p:grpSpPr>
        <p:sp>
          <p:nvSpPr>
            <p:cNvPr id="17" name="Segnaposto contenuto 2">
              <a:extLst>
                <a:ext uri="{FF2B5EF4-FFF2-40B4-BE49-F238E27FC236}">
                  <a16:creationId xmlns:a16="http://schemas.microsoft.com/office/drawing/2014/main" id="{CB57EDC3-E2D6-C747-9C85-2CC3C897A43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966535" y="1932218"/>
              <a:ext cx="5112246" cy="2376264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  <a:cs typeface="Helvetica Neue Light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 charset="0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 charset="0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400050" lvl="1" indent="0">
                <a:buFontTx/>
                <a:buNone/>
              </a:pPr>
              <a:endParaRPr lang="it-IT" b="1" kern="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 marL="400050" lvl="1" indent="0">
                <a:buFontTx/>
                <a:buNone/>
              </a:pPr>
              <a:r>
                <a:rPr lang="en-GB" dirty="0">
                  <a:solidFill>
                    <a:srgbClr val="CC7832"/>
                  </a:solidFill>
                </a:rPr>
                <a:t>def </a:t>
              </a:r>
              <a:r>
                <a:rPr lang="en-GB" dirty="0" err="1">
                  <a:solidFill>
                    <a:srgbClr val="FFC66D"/>
                  </a:solidFill>
                </a:rPr>
                <a:t>linear_example</a:t>
              </a:r>
              <a:r>
                <a:rPr lang="en-GB" dirty="0"/>
                <a:t>(n):</a:t>
              </a:r>
              <a:br>
                <a:rPr lang="en-GB" dirty="0"/>
              </a:br>
              <a:r>
                <a:rPr lang="en-GB" dirty="0"/>
                <a:t>    res = </a:t>
              </a:r>
              <a:r>
                <a:rPr lang="en-GB" dirty="0">
                  <a:solidFill>
                    <a:srgbClr val="6897BB"/>
                  </a:solidFill>
                </a:rPr>
                <a:t>0</a:t>
              </a:r>
              <a:br>
                <a:rPr lang="en-GB" dirty="0">
                  <a:solidFill>
                    <a:srgbClr val="6897BB"/>
                  </a:solidFill>
                </a:rPr>
              </a:br>
              <a:r>
                <a:rPr lang="en-GB" dirty="0">
                  <a:solidFill>
                    <a:srgbClr val="6897BB"/>
                  </a:solidFill>
                </a:rPr>
                <a:t>    </a:t>
              </a:r>
              <a:r>
                <a:rPr lang="en-GB" dirty="0">
                  <a:solidFill>
                    <a:srgbClr val="CC7832"/>
                  </a:solidFill>
                </a:rPr>
                <a:t>for </a:t>
              </a:r>
              <a:r>
                <a:rPr lang="en-GB" dirty="0"/>
                <a:t>_ </a:t>
              </a:r>
              <a:r>
                <a:rPr lang="en-GB" dirty="0">
                  <a:solidFill>
                    <a:srgbClr val="CC7832"/>
                  </a:solidFill>
                </a:rPr>
                <a:t>in </a:t>
              </a:r>
              <a:r>
                <a:rPr lang="en-GB" dirty="0">
                  <a:solidFill>
                    <a:srgbClr val="8888C6"/>
                  </a:solidFill>
                </a:rPr>
                <a:t>range</a:t>
              </a:r>
              <a:r>
                <a:rPr lang="en-GB" dirty="0"/>
                <a:t>(n):</a:t>
              </a:r>
              <a:br>
                <a:rPr lang="en-GB" dirty="0"/>
              </a:br>
              <a:r>
                <a:rPr lang="en-GB" dirty="0"/>
                <a:t>        res = res + </a:t>
              </a:r>
              <a:r>
                <a:rPr lang="en-GB" dirty="0">
                  <a:solidFill>
                    <a:srgbClr val="6897BB"/>
                  </a:solidFill>
                </a:rPr>
                <a:t>1</a:t>
              </a:r>
              <a:br>
                <a:rPr lang="en-GB" dirty="0">
                  <a:solidFill>
                    <a:srgbClr val="6897BB"/>
                  </a:solidFill>
                </a:rPr>
              </a:br>
              <a:r>
                <a:rPr lang="en-GB" dirty="0">
                  <a:solidFill>
                    <a:srgbClr val="6897BB"/>
                  </a:solidFill>
                </a:rPr>
                <a:t>    </a:t>
              </a:r>
              <a:r>
                <a:rPr lang="en-GB" dirty="0">
                  <a:solidFill>
                    <a:srgbClr val="CC7832"/>
                  </a:solidFill>
                </a:rPr>
                <a:t>for </a:t>
              </a:r>
              <a:r>
                <a:rPr lang="en-GB" dirty="0"/>
                <a:t>_ </a:t>
              </a:r>
              <a:r>
                <a:rPr lang="en-GB" dirty="0">
                  <a:solidFill>
                    <a:srgbClr val="CC7832"/>
                  </a:solidFill>
                </a:rPr>
                <a:t>in </a:t>
              </a:r>
              <a:r>
                <a:rPr lang="en-GB" dirty="0">
                  <a:solidFill>
                    <a:srgbClr val="8888C6"/>
                  </a:solidFill>
                </a:rPr>
                <a:t>range</a:t>
              </a:r>
              <a:r>
                <a:rPr lang="en-GB" dirty="0"/>
                <a:t>(n):</a:t>
              </a:r>
              <a:br>
                <a:rPr lang="en-GB" dirty="0"/>
              </a:br>
              <a:r>
                <a:rPr lang="en-GB" dirty="0"/>
                <a:t>        res = res + </a:t>
              </a:r>
              <a:r>
                <a:rPr lang="en-GB" dirty="0">
                  <a:solidFill>
                    <a:srgbClr val="6897BB"/>
                  </a:solidFill>
                </a:rPr>
                <a:t>1</a:t>
              </a:r>
              <a:br>
                <a:rPr lang="en-GB" dirty="0">
                  <a:solidFill>
                    <a:srgbClr val="6897BB"/>
                  </a:solidFill>
                </a:rPr>
              </a:br>
              <a:r>
                <a:rPr lang="en-GB" dirty="0">
                  <a:solidFill>
                    <a:srgbClr val="6897BB"/>
                  </a:solidFill>
                </a:rPr>
                <a:t>    </a:t>
              </a:r>
              <a:r>
                <a:rPr lang="en-GB" dirty="0">
                  <a:solidFill>
                    <a:srgbClr val="CC7832"/>
                  </a:solidFill>
                </a:rPr>
                <a:t>return </a:t>
              </a:r>
              <a:r>
                <a:rPr lang="en-GB" dirty="0"/>
                <a:t>res</a:t>
              </a:r>
              <a:endParaRPr lang="it-IT" kern="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CasellaDiTesto 18">
              <a:extLst>
                <a:ext uri="{FF2B5EF4-FFF2-40B4-BE49-F238E27FC236}">
                  <a16:creationId xmlns:a16="http://schemas.microsoft.com/office/drawing/2014/main" id="{13A08E30-C6D2-9F4C-98E4-8E7C5551429E}"/>
                </a:ext>
              </a:extLst>
            </p:cNvPr>
            <p:cNvSpPr txBox="1"/>
            <p:nvPr/>
          </p:nvSpPr>
          <p:spPr>
            <a:xfrm>
              <a:off x="8462975" y="3537384"/>
              <a:ext cx="360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</a:t>
              </a:r>
              <a:endParaRPr lang="it-IT" dirty="0"/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F56E024B-B817-0D47-93EA-ABF07408370E}"/>
                </a:ext>
              </a:extLst>
            </p:cNvPr>
            <p:cNvSpPr txBox="1"/>
            <p:nvPr/>
          </p:nvSpPr>
          <p:spPr>
            <a:xfrm>
              <a:off x="8462975" y="2931240"/>
              <a:ext cx="360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</a:t>
              </a:r>
              <a:endParaRPr lang="it-IT" dirty="0"/>
            </a:p>
          </p:txBody>
        </p:sp>
      </p:grp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F1A990E5-5E77-8645-A72A-DDD6D1A1CC0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4D36CD85-E90D-EB4E-927A-09DEEC90EE91}"/>
              </a:ext>
            </a:extLst>
          </p:cNvPr>
          <p:cNvSpPr/>
          <p:nvPr/>
        </p:nvSpPr>
        <p:spPr>
          <a:xfrm>
            <a:off x="7159180" y="3949313"/>
            <a:ext cx="144016" cy="507958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1DB1E8A9-F905-9B49-89F5-D89AE3E2E73B}"/>
              </a:ext>
            </a:extLst>
          </p:cNvPr>
          <p:cNvSpPr/>
          <p:nvPr/>
        </p:nvSpPr>
        <p:spPr>
          <a:xfrm>
            <a:off x="7163918" y="4551013"/>
            <a:ext cx="144016" cy="507958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65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7F4602-38F4-674E-A6B2-567CC5CC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Constructing T(n)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7CCAEAD-072B-0042-A1A7-A09C71A30E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i="1" noProof="0" dirty="0"/>
                  <a:t>Quadratic time </a:t>
                </a:r>
                <a:r>
                  <a:rPr lang="en-US" b="1" i="1" dirty="0"/>
                  <a:t>example</a:t>
                </a:r>
                <a:endParaRPr lang="en-US" b="1" i="1" noProof="0" dirty="0"/>
              </a:p>
              <a:p>
                <a:pPr marL="0" indent="0">
                  <a:buNone/>
                </a:pPr>
                <a:endParaRPr lang="en-US" b="1" i="1" noProof="0" dirty="0"/>
              </a:p>
              <a:p>
                <a:r>
                  <a:rPr lang="en-US" noProof="0" dirty="0"/>
                  <a:t>When presented with nested loops, the time required by the inner loop impacts the time of the outer loop.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450850" indent="-30480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 =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·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⇒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noProof="0" dirty="0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noProof="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7CCAEAD-072B-0042-A1A7-A09C71A30E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  <a:blipFill>
                <a:blip r:embed="rId2"/>
                <a:stretch>
                  <a:fillRect l="-597" t="-811" r="-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53E05ED2-BB26-5A42-A295-3E10028286D0}"/>
              </a:ext>
            </a:extLst>
          </p:cNvPr>
          <p:cNvSpPr txBox="1">
            <a:spLocks/>
          </p:cNvSpPr>
          <p:nvPr/>
        </p:nvSpPr>
        <p:spPr bwMode="auto">
          <a:xfrm>
            <a:off x="3851920" y="3429000"/>
            <a:ext cx="4824536" cy="172819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Helvetica Neue Light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400050" lvl="1" indent="0">
              <a:buNone/>
            </a:pPr>
            <a:r>
              <a:rPr lang="en-GB" sz="1600" dirty="0">
                <a:solidFill>
                  <a:srgbClr val="CC7832"/>
                </a:solidFill>
              </a:rPr>
              <a:t>def </a:t>
            </a:r>
            <a:r>
              <a:rPr lang="en-GB" sz="1600" dirty="0" err="1">
                <a:solidFill>
                  <a:srgbClr val="FFC66D"/>
                </a:solidFill>
              </a:rPr>
              <a:t>squared_matrix_sum</a:t>
            </a:r>
            <a:r>
              <a:rPr lang="en-GB" sz="1600" dirty="0"/>
              <a:t>(matrix</a:t>
            </a:r>
            <a:r>
              <a:rPr lang="en-GB" sz="1600" dirty="0">
                <a:solidFill>
                  <a:srgbClr val="CC7832"/>
                </a:solidFill>
              </a:rPr>
              <a:t>, </a:t>
            </a:r>
            <a:r>
              <a:rPr lang="en-GB" sz="1600" dirty="0"/>
              <a:t>n):</a:t>
            </a:r>
            <a:br>
              <a:rPr lang="en-GB" sz="1600" dirty="0"/>
            </a:br>
            <a:r>
              <a:rPr lang="en-GB" sz="1600" dirty="0"/>
              <a:t>    res = </a:t>
            </a:r>
            <a:r>
              <a:rPr lang="en-GB" sz="1600" dirty="0">
                <a:solidFill>
                  <a:srgbClr val="6897BB"/>
                </a:solidFill>
              </a:rPr>
              <a:t>0</a:t>
            </a:r>
            <a:br>
              <a:rPr lang="en-GB" sz="1600" dirty="0">
                <a:solidFill>
                  <a:srgbClr val="6897BB"/>
                </a:solidFill>
              </a:rPr>
            </a:br>
            <a:r>
              <a:rPr lang="en-GB" sz="1600" dirty="0">
                <a:solidFill>
                  <a:srgbClr val="6897BB"/>
                </a:solidFill>
              </a:rPr>
              <a:t>    </a:t>
            </a:r>
            <a:r>
              <a:rPr lang="en-GB" sz="1600" dirty="0">
                <a:solidFill>
                  <a:srgbClr val="CC7832"/>
                </a:solidFill>
              </a:rPr>
              <a:t>for </a:t>
            </a:r>
            <a:r>
              <a:rPr lang="en-GB" sz="1600" dirty="0" err="1"/>
              <a:t>i</a:t>
            </a:r>
            <a:r>
              <a:rPr lang="en-GB" sz="1600" dirty="0"/>
              <a:t> </a:t>
            </a:r>
            <a:r>
              <a:rPr lang="en-GB" sz="1600" dirty="0">
                <a:solidFill>
                  <a:srgbClr val="CC7832"/>
                </a:solidFill>
              </a:rPr>
              <a:t>in </a:t>
            </a:r>
            <a:r>
              <a:rPr lang="en-GB" sz="1600" dirty="0">
                <a:solidFill>
                  <a:srgbClr val="8888C6"/>
                </a:solidFill>
              </a:rPr>
              <a:t>range</a:t>
            </a:r>
            <a:r>
              <a:rPr lang="en-GB" sz="1600" dirty="0"/>
              <a:t>(n):</a:t>
            </a:r>
            <a:br>
              <a:rPr lang="en-GB" sz="1600" dirty="0"/>
            </a:br>
            <a:r>
              <a:rPr lang="en-GB" sz="1600" dirty="0"/>
              <a:t>        </a:t>
            </a:r>
            <a:r>
              <a:rPr lang="en-GB" sz="1600" dirty="0">
                <a:solidFill>
                  <a:srgbClr val="CC7832"/>
                </a:solidFill>
              </a:rPr>
              <a:t>for </a:t>
            </a:r>
            <a:r>
              <a:rPr lang="en-GB" sz="1600" dirty="0"/>
              <a:t>j </a:t>
            </a:r>
            <a:r>
              <a:rPr lang="en-GB" sz="1600" dirty="0">
                <a:solidFill>
                  <a:srgbClr val="CC7832"/>
                </a:solidFill>
              </a:rPr>
              <a:t>in </a:t>
            </a:r>
            <a:r>
              <a:rPr lang="en-GB" sz="1600" dirty="0">
                <a:solidFill>
                  <a:srgbClr val="8888C6"/>
                </a:solidFill>
              </a:rPr>
              <a:t>range</a:t>
            </a:r>
            <a:r>
              <a:rPr lang="en-GB" sz="1600" dirty="0"/>
              <a:t>(n):</a:t>
            </a:r>
            <a:br>
              <a:rPr lang="en-GB" sz="1600" dirty="0"/>
            </a:br>
            <a:r>
              <a:rPr lang="en-GB" sz="1600" dirty="0"/>
              <a:t>            res = res + matrix[</a:t>
            </a:r>
            <a:r>
              <a:rPr lang="en-GB" sz="1600" dirty="0" err="1"/>
              <a:t>i</a:t>
            </a:r>
            <a:r>
              <a:rPr lang="en-GB" sz="1600" dirty="0">
                <a:solidFill>
                  <a:srgbClr val="CC7832"/>
                </a:solidFill>
              </a:rPr>
              <a:t>, </a:t>
            </a:r>
            <a:r>
              <a:rPr lang="en-GB" sz="1600" dirty="0"/>
              <a:t>j]</a:t>
            </a:r>
            <a:br>
              <a:rPr lang="en-GB" sz="1600" dirty="0"/>
            </a:br>
            <a:r>
              <a:rPr lang="en-GB" sz="1600" dirty="0"/>
              <a:t>    </a:t>
            </a:r>
            <a:r>
              <a:rPr lang="en-GB" sz="1600" dirty="0">
                <a:solidFill>
                  <a:srgbClr val="CC7832"/>
                </a:solidFill>
              </a:rPr>
              <a:t>return </a:t>
            </a:r>
            <a:r>
              <a:rPr lang="en-GB" sz="1600" dirty="0"/>
              <a:t>res</a:t>
            </a:r>
            <a:br>
              <a:rPr lang="en-GB" sz="1600" dirty="0"/>
            </a:br>
            <a:endParaRPr lang="it-IT" sz="1400" kern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8540D1F-A83C-0B48-866E-C232EB188E1C}"/>
              </a:ext>
            </a:extLst>
          </p:cNvPr>
          <p:cNvSpPr txBox="1"/>
          <p:nvPr/>
        </p:nvSpPr>
        <p:spPr>
          <a:xfrm>
            <a:off x="7913165" y="4245420"/>
            <a:ext cx="262525" cy="31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D052F8B-A277-5540-BF3D-F0855AF56A11}"/>
              </a:ext>
            </a:extLst>
          </p:cNvPr>
          <p:cNvSpPr txBox="1"/>
          <p:nvPr/>
        </p:nvSpPr>
        <p:spPr>
          <a:xfrm>
            <a:off x="7355416" y="4264465"/>
            <a:ext cx="262525" cy="315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  <a:endParaRPr lang="it-IT" dirty="0"/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82E8A152-3313-6F4D-8561-AE3D8D5BC0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D64A64A6-E1E4-6447-A108-2B0007D19CF6}"/>
              </a:ext>
            </a:extLst>
          </p:cNvPr>
          <p:cNvSpPr/>
          <p:nvPr/>
        </p:nvSpPr>
        <p:spPr>
          <a:xfrm>
            <a:off x="7164288" y="4235746"/>
            <a:ext cx="144016" cy="499010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47ECCBDB-8A9A-314B-9A6E-2F9D016E9342}"/>
              </a:ext>
            </a:extLst>
          </p:cNvPr>
          <p:cNvSpPr/>
          <p:nvPr/>
        </p:nvSpPr>
        <p:spPr>
          <a:xfrm>
            <a:off x="7693545" y="4013444"/>
            <a:ext cx="144016" cy="817324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613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7CCAEAD-072B-0042-A1A7-A09C71A30E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b="1" i="1" dirty="0"/>
                  <a:t>Quadratic time example</a:t>
                </a:r>
              </a:p>
              <a:p>
                <a:endParaRPr lang="en-US" noProof="0" dirty="0"/>
              </a:p>
              <a:p>
                <a:r>
                  <a:rPr lang="en-US" noProof="0" dirty="0"/>
                  <a:t>When presented with nested loops, the time required by the inner loop impacts the time of the outer loop.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endParaRPr lang="en-US" noProof="0" dirty="0"/>
              </a:p>
              <a:p>
                <a:pPr marL="3556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) = </m:t>
                      </m:r>
                      <m:f>
                        <m:fPr>
                          <m:ctrlPr>
                            <a:rPr lang="en-US" i="1" noProof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noProof="0"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n-US" noProof="0">
                              <a:latin typeface="Cambria Math" panose="02040503050406030204" pitchFamily="18" charset="0"/>
                            </a:rPr>
                            <m:t> · (</m:t>
                          </m:r>
                          <m:r>
                            <m:rPr>
                              <m:sty m:val="p"/>
                            </m:rPr>
                            <a:rPr lang="en-US" noProof="0"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a:rPr lang="en-US" noProof="0">
                              <a:latin typeface="Cambria Math" panose="02040503050406030204" pitchFamily="18" charset="0"/>
                            </a:rPr>
                            <m:t>+1)</m:t>
                          </m:r>
                        </m:num>
                        <m:den>
                          <m:r>
                            <a:rPr lang="en-US" b="0" i="1" noProof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 =&gt; 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i="1" noProof="0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i="1" baseline="30000" noProof="0" dirty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i="1" noProof="0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noProof="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97CCAEAD-072B-0042-A1A7-A09C71A30E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679033"/>
              </a:xfrm>
              <a:blipFill>
                <a:blip r:embed="rId2"/>
                <a:stretch>
                  <a:fillRect l="-597" t="-811" r="-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uppo 8">
            <a:extLst>
              <a:ext uri="{FF2B5EF4-FFF2-40B4-BE49-F238E27FC236}">
                <a16:creationId xmlns:a16="http://schemas.microsoft.com/office/drawing/2014/main" id="{2BCFA172-AE38-F54D-B773-FDDFD161D5DD}"/>
              </a:ext>
            </a:extLst>
          </p:cNvPr>
          <p:cNvGrpSpPr/>
          <p:nvPr/>
        </p:nvGrpSpPr>
        <p:grpSpPr>
          <a:xfrm>
            <a:off x="3626790" y="3501008"/>
            <a:ext cx="5032242" cy="2376264"/>
            <a:chOff x="2495767" y="2852936"/>
            <a:chExt cx="8488795" cy="2376264"/>
          </a:xfrm>
        </p:grpSpPr>
        <p:sp>
          <p:nvSpPr>
            <p:cNvPr id="4" name="Segnaposto contenuto 2">
              <a:extLst>
                <a:ext uri="{FF2B5EF4-FFF2-40B4-BE49-F238E27FC236}">
                  <a16:creationId xmlns:a16="http://schemas.microsoft.com/office/drawing/2014/main" id="{53E05ED2-BB26-5A42-A295-3E10028286D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95767" y="2852936"/>
              <a:ext cx="7393719" cy="2376264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>
                <ma14:placeholderFlag xmlns:ma14="http://schemas.microsoft.com/office/mac/drawingml/2011/main" xmlns="" val="1"/>
              </a:ex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  <a:cs typeface="Helvetica Neue Light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8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 charset="0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1600">
                  <a:solidFill>
                    <a:schemeClr val="tx1"/>
                  </a:solidFill>
                  <a:latin typeface="+mn-lt"/>
                  <a:ea typeface="Helvetica Neue Light" charset="0"/>
                  <a:cs typeface="Helvetica Neue Light" charset="0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400050" lvl="1" indent="0">
                <a:buNone/>
              </a:pP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def </a:t>
              </a:r>
              <a:r>
                <a:rPr lang="en-GB" sz="1600" dirty="0" err="1">
                  <a:solidFill>
                    <a:srgbClr val="FFC66D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nested_loop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(n):</a:t>
              </a:r>
              <a:b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 count = </a:t>
              </a:r>
              <a: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0</a:t>
              </a:r>
              <a:b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for </a:t>
              </a:r>
              <a:r>
                <a:rPr lang="en-GB" sz="16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GB" sz="1600" dirty="0">
                  <a:solidFill>
                    <a:srgbClr val="8888C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range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(n):</a:t>
              </a:r>
              <a:b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</a:t>
              </a: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for 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j </a:t>
              </a: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in </a:t>
              </a:r>
              <a:r>
                <a:rPr lang="en-GB" sz="1600" dirty="0">
                  <a:solidFill>
                    <a:srgbClr val="8888C6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range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(</a:t>
              </a:r>
              <a:r>
                <a:rPr lang="en-GB" sz="16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+ </a:t>
              </a:r>
              <a: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):</a:t>
              </a:r>
              <a:b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            count += </a:t>
              </a:r>
              <a: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1</a:t>
              </a:r>
              <a:b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GB" sz="1600" dirty="0">
                  <a:solidFill>
                    <a:srgbClr val="6897BB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   </a:t>
              </a:r>
              <a:r>
                <a:rPr lang="en-GB" sz="1600" dirty="0">
                  <a:solidFill>
                    <a:srgbClr val="CC7832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return </a:t>
              </a:r>
              <a: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  <a:t>count</a:t>
              </a:r>
              <a:br>
                <a:rPr lang="en-GB" sz="16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it-IT" sz="1600" kern="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6" name="CasellaDiTesto 5">
              <a:extLst>
                <a:ext uri="{FF2B5EF4-FFF2-40B4-BE49-F238E27FC236}">
                  <a16:creationId xmlns:a16="http://schemas.microsoft.com/office/drawing/2014/main" id="{58540D1F-A83C-0B48-866E-C232EB188E1C}"/>
                </a:ext>
              </a:extLst>
            </p:cNvPr>
            <p:cNvSpPr txBox="1"/>
            <p:nvPr/>
          </p:nvSpPr>
          <p:spPr>
            <a:xfrm>
              <a:off x="9184685" y="3625887"/>
              <a:ext cx="17998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r>
                <a:rPr lang="en-US" dirty="0"/>
                <a:t> +1</a:t>
              </a:r>
              <a:endParaRPr lang="it-IT" dirty="0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BD052F8B-A277-5540-BF3D-F0855AF56A11}"/>
                </a:ext>
              </a:extLst>
            </p:cNvPr>
            <p:cNvSpPr txBox="1"/>
            <p:nvPr/>
          </p:nvSpPr>
          <p:spPr>
            <a:xfrm>
              <a:off x="10299773" y="3560865"/>
              <a:ext cx="288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</a:t>
              </a:r>
              <a:endParaRPr lang="it-IT" dirty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757F4602-38F4-674E-A6B2-567CC5CC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Constructing T(n)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34C63680-EE9B-DF4C-920E-C5144E2A11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9C4F45B7-DBAE-C54B-9210-774B1FEE7664}"/>
              </a:ext>
            </a:extLst>
          </p:cNvPr>
          <p:cNvSpPr/>
          <p:nvPr/>
        </p:nvSpPr>
        <p:spPr>
          <a:xfrm>
            <a:off x="7448031" y="4209303"/>
            <a:ext cx="144016" cy="499010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18B26FE1-3824-3844-86BC-5634024F0FB4}"/>
              </a:ext>
            </a:extLst>
          </p:cNvPr>
          <p:cNvSpPr/>
          <p:nvPr/>
        </p:nvSpPr>
        <p:spPr>
          <a:xfrm>
            <a:off x="8054242" y="4005064"/>
            <a:ext cx="144016" cy="817324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071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Importance of the complexity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82520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A lower algorithm complexity compensates hardware inefficiency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Example:</a:t>
                </a:r>
              </a:p>
              <a:p>
                <a:pPr marL="0" indent="0">
                  <a:buNone/>
                </a:pPr>
                <a:r>
                  <a:rPr lang="en-US" i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Algorithm 1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 =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noProof="0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baseline="30000" noProof="0" dirty="0"/>
              </a:p>
              <a:p>
                <a:r>
                  <a:rPr lang="en-US" noProof="0" dirty="0"/>
                  <a:t>Machine 1: 10</a:t>
                </a:r>
                <a:r>
                  <a:rPr lang="en-US" baseline="30000" noProof="0" dirty="0"/>
                  <a:t>8    </a:t>
                </a:r>
                <a:r>
                  <a:rPr lang="en-US" noProof="0" dirty="0"/>
                  <a:t>instructions/second</a:t>
                </a:r>
              </a:p>
              <a:p>
                <a:pPr marL="0" indent="0">
                  <a:buNone/>
                </a:pPr>
                <a:r>
                  <a:rPr lang="en-US" i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Algorithm 2</a:t>
                </a:r>
              </a:p>
              <a:p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𝑇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 = 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log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⁡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endParaRPr lang="en-US" baseline="30000" noProof="0" dirty="0"/>
              </a:p>
              <a:p>
                <a:r>
                  <a:rPr lang="en-US" noProof="0" dirty="0"/>
                  <a:t>Machine 2: 10</a:t>
                </a:r>
                <a:r>
                  <a:rPr lang="en-US" baseline="30000" dirty="0"/>
                  <a:t>5</a:t>
                </a:r>
                <a:r>
                  <a:rPr lang="en-US" baseline="30000" noProof="0" dirty="0"/>
                  <a:t>    </a:t>
                </a:r>
                <a:r>
                  <a:rPr lang="en-US" noProof="0" dirty="0"/>
                  <a:t>instructions/second</a:t>
                </a:r>
                <a:endParaRPr lang="en-US" baseline="30000" noProof="0" dirty="0"/>
              </a:p>
              <a:p>
                <a:pPr marL="0" indent="0">
                  <a:buNone/>
                </a:pPr>
                <a:endParaRPr lang="en-US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14:m>
                  <m:oMath xmlns:m="http://schemas.openxmlformats.org/officeDocument/2006/math"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 1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𝑀</m:t>
                    </m:r>
                  </m:oMath>
                </a14:m>
                <a:endParaRPr lang="en-US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Algorithm 1:   10000s = 167 minutes</a:t>
                </a:r>
              </a:p>
              <a:p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Algorithm 2:     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0s = 1 minute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825206"/>
              </a:xfrm>
              <a:blipFill>
                <a:blip r:embed="rId2"/>
                <a:stretch>
                  <a:fillRect l="-597" t="-78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40A0EA-EA36-D04A-8F2D-791548C431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3EFC6-C0BD-F748-89B1-1605E867972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3760" y="5146683"/>
            <a:ext cx="2904743" cy="145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1355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861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C7FB84-7C67-114D-A037-F2B4F81DB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Searching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DAC58C-4A5F-1F49-829F-B924C0C1E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noProof="0" dirty="0"/>
          </a:p>
          <a:p>
            <a:r>
              <a:rPr lang="en-US" b="1" noProof="0" dirty="0"/>
              <a:t>Searching</a:t>
            </a:r>
            <a:r>
              <a:rPr lang="en-US" noProof="0" dirty="0"/>
              <a:t> is the process of selecting information from a collection of data based on a given criteria. 	</a:t>
            </a:r>
          </a:p>
          <a:p>
            <a:endParaRPr lang="en-US" noProof="0" dirty="0"/>
          </a:p>
          <a:p>
            <a:r>
              <a:rPr lang="en-US" noProof="0" dirty="0"/>
              <a:t>The </a:t>
            </a:r>
            <a:r>
              <a:rPr lang="en-US" b="1" noProof="0" dirty="0"/>
              <a:t>sequence search </a:t>
            </a:r>
            <a:r>
              <a:rPr lang="en-US" noProof="0" dirty="0"/>
              <a:t>involves finding an item within a sequence using a </a:t>
            </a:r>
            <a:r>
              <a:rPr lang="en-US" b="1" noProof="0" dirty="0"/>
              <a:t>search key </a:t>
            </a:r>
            <a:r>
              <a:rPr lang="en-US" noProof="0" dirty="0"/>
              <a:t>to identify the specific item.</a:t>
            </a:r>
          </a:p>
          <a:p>
            <a:endParaRPr lang="en-US" noProof="0" dirty="0"/>
          </a:p>
          <a:p>
            <a:r>
              <a:rPr lang="en-US" noProof="0" dirty="0"/>
              <a:t>A </a:t>
            </a:r>
            <a:r>
              <a:rPr lang="en-US" b="1" noProof="0" dirty="0"/>
              <a:t>search key </a:t>
            </a:r>
            <a:r>
              <a:rPr lang="en-US" noProof="0" dirty="0"/>
              <a:t>is a unique value used to identify the data elements of a collection. </a:t>
            </a: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E325FFAD-754D-BA4C-A946-88CD4E42968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81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FCC75D-D7FF-434D-8C43-DA96D5805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Outline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90FE41A-F7C4-F14D-A4C5-F447E1450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/>
              <a:t>Complexity analysis</a:t>
            </a:r>
          </a:p>
          <a:p>
            <a:pPr lvl="1"/>
            <a:r>
              <a:rPr lang="en-US" noProof="0" dirty="0"/>
              <a:t>Algorithm Classification</a:t>
            </a:r>
          </a:p>
          <a:p>
            <a:pPr lvl="1"/>
            <a:r>
              <a:rPr lang="en-US" noProof="0" dirty="0"/>
              <a:t>How to derive the complexity for a given algorithm</a:t>
            </a:r>
          </a:p>
          <a:p>
            <a:endParaRPr lang="en-US" noProof="0" dirty="0"/>
          </a:p>
          <a:p>
            <a:r>
              <a:rPr lang="en-US" noProof="0" dirty="0"/>
              <a:t>Searching</a:t>
            </a:r>
          </a:p>
          <a:p>
            <a:pPr lvl="1"/>
            <a:r>
              <a:rPr lang="en-US" noProof="0" dirty="0"/>
              <a:t>Linear Search</a:t>
            </a:r>
          </a:p>
          <a:p>
            <a:pPr lvl="1"/>
            <a:r>
              <a:rPr lang="en-US" noProof="0" dirty="0"/>
              <a:t>Binary Search</a:t>
            </a:r>
          </a:p>
          <a:p>
            <a:endParaRPr lang="en-US" noProof="0" dirty="0"/>
          </a:p>
          <a:p>
            <a:r>
              <a:rPr lang="en-US" noProof="0" dirty="0"/>
              <a:t>Sorting</a:t>
            </a:r>
          </a:p>
          <a:p>
            <a:pPr lvl="1"/>
            <a:r>
              <a:rPr lang="en-US" noProof="0" dirty="0"/>
              <a:t>Bubble Sort</a:t>
            </a:r>
          </a:p>
          <a:p>
            <a:endParaRPr lang="en-US" noProof="0" dirty="0"/>
          </a:p>
          <a:p>
            <a:r>
              <a:rPr lang="en-US" noProof="0" dirty="0"/>
              <a:t>Binary Tree</a:t>
            </a:r>
          </a:p>
          <a:p>
            <a:pPr lvl="1"/>
            <a:r>
              <a:rPr lang="en-US" noProof="0" dirty="0"/>
              <a:t>Tree Navigation</a:t>
            </a:r>
          </a:p>
        </p:txBody>
      </p:sp>
    </p:spTree>
    <p:extLst>
      <p:ext uri="{BB962C8B-B14F-4D97-AF65-F5344CB8AC3E}">
        <p14:creationId xmlns:p14="http://schemas.microsoft.com/office/powerpoint/2010/main" val="2315397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2E409C-57A6-6744-B94B-D6CEC73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 (Sequential Search)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BC519C-30C7-3C42-895F-E54F90540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noProof="0" dirty="0"/>
              <a:t>The Linear Search (or Sequential Search) is the simplest solution to the sequence search problem.</a:t>
            </a:r>
          </a:p>
          <a:p>
            <a:endParaRPr lang="en-US" sz="1800" noProof="0" dirty="0"/>
          </a:p>
          <a:p>
            <a:r>
              <a:rPr lang="en-US" sz="1800" noProof="0" dirty="0"/>
              <a:t>This technique iterates over the sequence, one item at a time, until the specific item is found, or all the items have been examined.</a:t>
            </a:r>
          </a:p>
          <a:p>
            <a:endParaRPr lang="en-US" sz="1800" noProof="0" dirty="0"/>
          </a:p>
          <a:p>
            <a:r>
              <a:rPr lang="en-US" sz="1800" noProof="0" dirty="0"/>
              <a:t>Worst case: need to iterate over all the n elements of the sequence =&gt; </a:t>
            </a:r>
            <a:r>
              <a:rPr lang="en-US" sz="1800" i="1" noProof="0" dirty="0"/>
              <a:t>O</a:t>
            </a:r>
            <a:r>
              <a:rPr lang="en-US" sz="1800" noProof="0" dirty="0"/>
              <a:t>(n)</a:t>
            </a:r>
          </a:p>
          <a:p>
            <a:endParaRPr lang="en-US" noProof="0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3E519A91-D54F-0E47-92D0-B39647CC57C2}"/>
              </a:ext>
            </a:extLst>
          </p:cNvPr>
          <p:cNvSpPr txBox="1"/>
          <p:nvPr/>
        </p:nvSpPr>
        <p:spPr>
          <a:xfrm>
            <a:off x="472666" y="4051037"/>
            <a:ext cx="51125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linear_search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key):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x == key: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True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endParaRPr lang="it-IT" dirty="0">
              <a:solidFill>
                <a:srgbClr val="008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Footer Placeholder 6">
            <a:extLst>
              <a:ext uri="{FF2B5EF4-FFF2-40B4-BE49-F238E27FC236}">
                <a16:creationId xmlns:a16="http://schemas.microsoft.com/office/drawing/2014/main" id="{260B3DF0-090B-CB49-BB5A-F56F61F748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96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30241E-68DC-004D-8D3C-6DC7B9C3F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AD7E5A-4461-1C4D-9EA6-AC40A72C7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In Python this can be easily done through the </a:t>
            </a:r>
            <a:r>
              <a:rPr lang="en-US" i="1" noProof="0" dirty="0"/>
              <a:t>“in” </a:t>
            </a:r>
            <a:r>
              <a:rPr lang="en-US" noProof="0" dirty="0"/>
              <a:t>operator:</a:t>
            </a:r>
          </a:p>
          <a:p>
            <a:endParaRPr lang="en-US" noProof="0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E93AFB86-3E6D-194D-A925-190B86C2F4E5}"/>
              </a:ext>
            </a:extLst>
          </p:cNvPr>
          <p:cNvSpPr txBox="1"/>
          <p:nvPr/>
        </p:nvSpPr>
        <p:spPr>
          <a:xfrm>
            <a:off x="0" y="2510544"/>
            <a:ext cx="5527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00050" lvl="1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key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'the key is in the list'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>
                <a:solidFill>
                  <a:srgbClr val="6A875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'the key is not in the list'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it-IT" dirty="0">
              <a:solidFill>
                <a:srgbClr val="666666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0A778EBB-0BE5-854A-91DC-422F62EF599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051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2E409C-57A6-6744-B94B-D6CEC7332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unsorted sequence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68B95D8C-FE27-114C-952A-E5D9205606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7366" y="2574843"/>
            <a:ext cx="5295900" cy="914400"/>
          </a:xfr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81AF6CA9-0107-AC46-8EA9-CC5A7AC646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066" y="4493423"/>
            <a:ext cx="5524500" cy="97790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A1DBBDBC-B929-3E40-984A-21A46836F98D}"/>
              </a:ext>
            </a:extLst>
          </p:cNvPr>
          <p:cNvSpPr txBox="1"/>
          <p:nvPr/>
        </p:nvSpPr>
        <p:spPr>
          <a:xfrm>
            <a:off x="637811" y="2067253"/>
            <a:ext cx="583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Searching for “31”:  the target item is found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DAE4CD6-F430-B844-9317-5F04006763C1}"/>
              </a:ext>
            </a:extLst>
          </p:cNvPr>
          <p:cNvSpPr txBox="1"/>
          <p:nvPr/>
        </p:nvSpPr>
        <p:spPr>
          <a:xfrm>
            <a:off x="637811" y="4005659"/>
            <a:ext cx="8182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Searching for “8”:  the item is not in the array, but all the sequence is traversed 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E0DC817-739F-8940-A9E4-1496421DE303}"/>
              </a:ext>
            </a:extLst>
          </p:cNvPr>
          <p:cNvSpPr txBox="1"/>
          <p:nvPr/>
        </p:nvSpPr>
        <p:spPr>
          <a:xfrm>
            <a:off x="395214" y="1419848"/>
            <a:ext cx="84249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Searching on an unsorted sequence</a:t>
            </a:r>
            <a:endParaRPr lang="it-IT" sz="20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BF26481-83C8-0748-A3DA-D005EA8434B7}"/>
              </a:ext>
            </a:extLst>
          </p:cNvPr>
          <p:cNvSpPr txBox="1"/>
          <p:nvPr/>
        </p:nvSpPr>
        <p:spPr>
          <a:xfrm>
            <a:off x="330200" y="5733256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 Incorporated, 2010</a:t>
            </a: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64AD6267-4523-6148-A59C-3F43D1B43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943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23F0EE-15EB-9F4F-964A-E73A2399C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sorted sequence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5938036-22AC-8A40-8CB1-7FDD89046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noProof="0" dirty="0"/>
              <a:t>On a sorted sequence, the values in the array are in ascending or increasing numerical order, i.e. each value is larger than its predecessor.</a:t>
            </a:r>
          </a:p>
          <a:p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It is possible to end the search earlier, when the value is not in the sequence, instead of always having to perform a complete traversal.</a:t>
            </a:r>
          </a:p>
          <a:p>
            <a:endParaRPr lang="en-US" sz="1800" noProof="0" dirty="0"/>
          </a:p>
          <a:p>
            <a:endParaRPr lang="en-US" sz="1800" noProof="0" dirty="0"/>
          </a:p>
          <a:p>
            <a:endParaRPr lang="en-US" sz="1800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4E059E3-4B95-2D44-8348-6ABF867C0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4103092"/>
            <a:ext cx="5283200" cy="10541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85AD91F-CA65-A24D-A46D-99C2F3E6A330}"/>
              </a:ext>
            </a:extLst>
          </p:cNvPr>
          <p:cNvSpPr txBox="1"/>
          <p:nvPr/>
        </p:nvSpPr>
        <p:spPr>
          <a:xfrm>
            <a:off x="683568" y="3666144"/>
            <a:ext cx="720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Searching for “8”:  the item is not in the array, stop iterating</a:t>
            </a:r>
          </a:p>
          <a:p>
            <a:r>
              <a:rPr lang="en-US" dirty="0"/>
              <a:t> </a:t>
            </a: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1F30121B-52CD-AC4B-A5B1-D68FAA8445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CasellaDiTesto 12">
            <a:extLst>
              <a:ext uri="{FF2B5EF4-FFF2-40B4-BE49-F238E27FC236}">
                <a16:creationId xmlns:a16="http://schemas.microsoft.com/office/drawing/2014/main" id="{73F688F1-A36F-5B48-9E32-BAEB1B4AB393}"/>
              </a:ext>
            </a:extLst>
          </p:cNvPr>
          <p:cNvSpPr txBox="1"/>
          <p:nvPr/>
        </p:nvSpPr>
        <p:spPr>
          <a:xfrm>
            <a:off x="330200" y="5733256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 Incorporated, 2010</a:t>
            </a:r>
          </a:p>
        </p:txBody>
      </p:sp>
    </p:spTree>
    <p:extLst>
      <p:ext uri="{BB962C8B-B14F-4D97-AF65-F5344CB8AC3E}">
        <p14:creationId xmlns:p14="http://schemas.microsoft.com/office/powerpoint/2010/main" val="11517509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sorted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If a larger value is encountered, the loop terminates and </a:t>
            </a:r>
            <a:r>
              <a:rPr lang="en-US" sz="1800" i="1" noProof="0" dirty="0"/>
              <a:t>False</a:t>
            </a:r>
            <a:r>
              <a:rPr lang="en-US" sz="1800" noProof="0" dirty="0"/>
              <a:t> is returned.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However, the time-complexity remains the same! The worst case occurs when the value is not in the sequence and is larger than the last element ⇒ </a:t>
            </a:r>
            <a:r>
              <a:rPr lang="en-US" sz="1800" i="1" noProof="0" dirty="0"/>
              <a:t>O</a:t>
            </a:r>
            <a:r>
              <a:rPr lang="en-US" sz="1800" noProof="0" dirty="0"/>
              <a:t>(n)</a:t>
            </a:r>
          </a:p>
          <a:p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99FF7B-FEAF-8E41-BC7A-9C8AF14D0590}"/>
              </a:ext>
            </a:extLst>
          </p:cNvPr>
          <p:cNvSpPr txBox="1"/>
          <p:nvPr/>
        </p:nvSpPr>
        <p:spPr>
          <a:xfrm>
            <a:off x="467544" y="3708671"/>
            <a:ext cx="106321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sorted_linear_search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key):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== key: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True</a:t>
            </a:r>
            <a:b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&gt; key: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b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return False</a:t>
            </a:r>
            <a:endParaRPr lang="it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594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58FE8F-CFAE-4144-AE14-F8298EF9C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look for the minimum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B3CB1D-5E50-C64D-A15F-CB95ADA2E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noProof="0" dirty="0"/>
          </a:p>
          <a:p>
            <a:pPr marL="0" indent="0">
              <a:buNone/>
            </a:pPr>
            <a:r>
              <a:rPr lang="en-US" b="1" noProof="0" dirty="0"/>
              <a:t>Linear search</a:t>
            </a:r>
            <a:r>
              <a:rPr lang="en-US" noProof="0" dirty="0"/>
              <a:t> can as well be used to </a:t>
            </a:r>
            <a:r>
              <a:rPr lang="en-US" b="1" noProof="0" dirty="0"/>
              <a:t>search</a:t>
            </a:r>
            <a:r>
              <a:rPr lang="en-US" noProof="0" dirty="0"/>
              <a:t> for the </a:t>
            </a:r>
            <a:r>
              <a:rPr lang="en-US" b="1" noProof="0" dirty="0"/>
              <a:t>smallest</a:t>
            </a:r>
            <a:r>
              <a:rPr lang="en-US" noProof="0" dirty="0"/>
              <a:t> or </a:t>
            </a:r>
            <a:r>
              <a:rPr lang="en-US" b="1" noProof="0" dirty="0"/>
              <a:t>largest</a:t>
            </a:r>
            <a:r>
              <a:rPr lang="en-US" noProof="0" dirty="0"/>
              <a:t> value in an unsorted list</a:t>
            </a:r>
          </a:p>
          <a:p>
            <a:pPr lvl="1"/>
            <a:r>
              <a:rPr lang="en-US" noProof="0" dirty="0"/>
              <a:t>Instead of searching for a specific value in an unsorted sequence, we want to search for the smallest value</a:t>
            </a:r>
          </a:p>
          <a:p>
            <a:pPr lvl="1"/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We perform a linear search as done before but now we must keep track of the smallest value found for each iteration through the loop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Equivalent to applying Python's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min</a:t>
            </a:r>
            <a:r>
              <a:rPr lang="en-US" i="1" noProof="0" dirty="0"/>
              <a:t> </a:t>
            </a:r>
            <a:r>
              <a:rPr lang="en-US" noProof="0" dirty="0"/>
              <a:t>function to the list</a:t>
            </a:r>
            <a:endParaRPr lang="en-US" i="1" noProof="0" dirty="0"/>
          </a:p>
          <a:p>
            <a:endParaRPr lang="en-US" noProof="0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BA3CDCF1-7468-2648-A373-5C114A161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81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look for the minimum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7986216" cy="4536504"/>
          </a:xfrm>
        </p:spPr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Since the smallest value can occur </a:t>
            </a:r>
            <a:r>
              <a:rPr lang="en-US" b="1" noProof="0" dirty="0"/>
              <a:t>anywhere</a:t>
            </a:r>
            <a:r>
              <a:rPr lang="en-US" noProof="0" dirty="0"/>
              <a:t> in the sequence, we must always perform a complete traversal =&gt; </a:t>
            </a:r>
            <a:r>
              <a:rPr lang="en-US" i="1" noProof="0" dirty="0"/>
              <a:t>O</a:t>
            </a:r>
            <a:r>
              <a:rPr lang="en-US" noProof="0" dirty="0"/>
              <a:t>(n)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99FF7B-FEAF-8E41-BC7A-9C8AF14D0590}"/>
              </a:ext>
            </a:extLst>
          </p:cNvPr>
          <p:cNvSpPr txBox="1"/>
          <p:nvPr/>
        </p:nvSpPr>
        <p:spPr>
          <a:xfrm>
            <a:off x="330200" y="2852936"/>
            <a:ext cx="832327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find_minimum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Assume the first item is the smallest value.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minimum =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Determine if any other item in the sequence is smaller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:]: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&lt; minimum: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minimum = x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minimum</a:t>
            </a:r>
            <a:endParaRPr lang="it-IT" sz="1700" b="1" dirty="0">
              <a:solidFill>
                <a:srgbClr val="008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717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Linear Search: look for the maximum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7986216" cy="45365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noProof="0" dirty="0"/>
              <a:t>Since the largest value can occur anywhere in the sequence, we must always perform a complete traversal =&gt; </a:t>
            </a:r>
            <a:r>
              <a:rPr lang="en-US" i="1" noProof="0" dirty="0"/>
              <a:t>O</a:t>
            </a:r>
            <a:r>
              <a:rPr lang="en-US" noProof="0" dirty="0"/>
              <a:t>(n)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99FF7B-FEAF-8E41-BC7A-9C8AF14D0590}"/>
              </a:ext>
            </a:extLst>
          </p:cNvPr>
          <p:cNvSpPr txBox="1"/>
          <p:nvPr/>
        </p:nvSpPr>
        <p:spPr>
          <a:xfrm>
            <a:off x="330200" y="2852936"/>
            <a:ext cx="832327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find_maximum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Assume the first item is the largest value.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maximum =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Determine if any other item in the sequence is greater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:]: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x &gt; maximum: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maximum = x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maximum</a:t>
            </a:r>
            <a:endParaRPr lang="it-IT" sz="1700" b="1" dirty="0">
              <a:solidFill>
                <a:srgbClr val="008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4632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Binary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US" sz="1800" noProof="0" dirty="0"/>
              <a:t>To improve the search time for a </a:t>
            </a:r>
            <a:r>
              <a:rPr lang="en-US" sz="1800" b="1" noProof="0" dirty="0"/>
              <a:t>sorted</a:t>
            </a:r>
            <a:r>
              <a:rPr lang="en-US" sz="1800" noProof="0" dirty="0"/>
              <a:t> sequence, we can modify the search technique itself.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Based on the </a:t>
            </a:r>
            <a:r>
              <a:rPr lang="en-US" sz="1800" i="1" noProof="0" dirty="0"/>
              <a:t>“divide and conquer” </a:t>
            </a:r>
            <a:r>
              <a:rPr lang="en-US" sz="1800" noProof="0" dirty="0"/>
              <a:t>strategy: divide a larger problem into smaller parts and conquering the smaller part.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Lower number of steps! </a:t>
            </a:r>
          </a:p>
          <a:p>
            <a:endParaRPr lang="en-US" sz="1800" noProof="0" dirty="0"/>
          </a:p>
          <a:p>
            <a:endParaRPr lang="en-US" sz="1800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244A8D6F-6ECE-A044-AA1D-E031A5B0D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149" y="3017322"/>
            <a:ext cx="4707802" cy="313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531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Binary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387269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Search “10” using the binary search </a:t>
            </a:r>
          </a:p>
          <a:p>
            <a:r>
              <a:rPr lang="en-US" noProof="0" dirty="0"/>
              <a:t>The middle entry contains 18, which is greater than our target of 10</a:t>
            </a:r>
          </a:p>
          <a:p>
            <a:pPr lvl="1"/>
            <a:r>
              <a:rPr lang="en-US" noProof="0" dirty="0"/>
              <a:t>we can discard the upper half of the array from consideration since 10 cannot possibly be in that part.</a:t>
            </a:r>
          </a:p>
          <a:p>
            <a:r>
              <a:rPr lang="en-US" noProof="0" dirty="0"/>
              <a:t>We repeat the process on the lower half of the array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2F8866F-0155-E846-B46B-1C932B4FA9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" r="-2"/>
          <a:stretch/>
        </p:blipFill>
        <p:spPr>
          <a:xfrm>
            <a:off x="2044700" y="3652552"/>
            <a:ext cx="5054600" cy="18002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5E3F24A-3E22-1641-AF46-9D69D53A8AA3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/>
              <a:t>Data Structures and Algorithms Using Python</a:t>
            </a:r>
            <a:r>
              <a:rPr lang="en-US" sz="1000"/>
              <a:t>, Rance D. Necaise. John Wiley&amp;Sons,, 2010</a:t>
            </a:r>
          </a:p>
        </p:txBody>
      </p:sp>
    </p:spTree>
    <p:extLst>
      <p:ext uri="{BB962C8B-B14F-4D97-AF65-F5344CB8AC3E}">
        <p14:creationId xmlns:p14="http://schemas.microsoft.com/office/powerpoint/2010/main" val="305121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Algorithms and complexity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485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Binary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Search “10” using the binary search </a:t>
            </a:r>
          </a:p>
          <a:p>
            <a:r>
              <a:rPr lang="en-US" noProof="0" dirty="0"/>
              <a:t>We then find the middle item of the lower half and compare its value to the target</a:t>
            </a:r>
          </a:p>
          <a:p>
            <a:pPr lvl="1"/>
            <a:r>
              <a:rPr lang="en-US" noProof="0" dirty="0"/>
              <a:t>Since that entry, which contains 5, is lower than the target, we can eliminate the lower fourth of the array.</a:t>
            </a:r>
          </a:p>
          <a:p>
            <a:r>
              <a:rPr lang="en-US" noProof="0" dirty="0"/>
              <a:t>The process is repeated on the remaining items. </a:t>
            </a:r>
          </a:p>
          <a:p>
            <a:pPr lvl="1"/>
            <a:r>
              <a:rPr lang="en-US" noProof="0" dirty="0"/>
              <a:t>We find the value 10 in the middle entry of the sequence under consideration =&gt; the process terminates successfully.</a:t>
            </a:r>
          </a:p>
          <a:p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148038A-6522-A744-A6C7-D0D02642D1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95736" y="4149080"/>
            <a:ext cx="5054600" cy="147664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58EB1E89-4051-FF42-BB17-369CDE0CEE4A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/>
              <a:t>Data Structures and Algorithms Using Python</a:t>
            </a:r>
            <a:r>
              <a:rPr lang="en-US" sz="1000"/>
              <a:t>, Rance D. Necaise. John Wiley&amp;Sons,, 2010</a:t>
            </a:r>
          </a:p>
        </p:txBody>
      </p:sp>
    </p:spTree>
    <p:extLst>
      <p:ext uri="{BB962C8B-B14F-4D97-AF65-F5344CB8AC3E}">
        <p14:creationId xmlns:p14="http://schemas.microsoft.com/office/powerpoint/2010/main" val="9699068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Binary Search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844F2E35-809E-F74D-B352-882165ECD20A}"/>
              </a:ext>
            </a:extLst>
          </p:cNvPr>
          <p:cNvSpPr/>
          <p:nvPr/>
        </p:nvSpPr>
        <p:spPr>
          <a:xfrm>
            <a:off x="323850" y="1481120"/>
            <a:ext cx="8820150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6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binary_search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key):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low =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high = </a:t>
            </a:r>
            <a:r>
              <a:rPr lang="en-GB" sz="1600" dirty="0" err="1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 -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Repeatedly subdivide the sequence in half until the key is found.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low &lt;= high: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Find the midpoint of the sequence.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mid = (high + low) //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Check if the midpoint coincide with the key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[mid] == key: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True</a:t>
            </a:r>
            <a:b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Or does the key precede the midpoint?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 err="1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key &lt;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[mid]: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high = mid -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Or does it follow the midpoint?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b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low = mid + </a:t>
            </a: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b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If the sequence cannot be subdivided further, we're done.</a:t>
            </a:r>
            <a:b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False</a:t>
            </a:r>
            <a:br>
              <a:rPr lang="en-GB" sz="16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it-IT" sz="17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6DEF1DA-387A-0F49-AB96-0B960F010E6D}"/>
              </a:ext>
            </a:extLst>
          </p:cNvPr>
          <p:cNvSpPr txBox="1"/>
          <p:nvPr/>
        </p:nvSpPr>
        <p:spPr>
          <a:xfrm>
            <a:off x="4067944" y="1657924"/>
            <a:ext cx="4392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range of elements in the sequence currently under consideration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FC1A187F-23F1-BD4A-A42C-3DF68F733647}"/>
              </a:ext>
            </a:extLst>
          </p:cNvPr>
          <p:cNvSpPr/>
          <p:nvPr/>
        </p:nvSpPr>
        <p:spPr>
          <a:xfrm>
            <a:off x="3779912" y="1734979"/>
            <a:ext cx="144016" cy="507720"/>
          </a:xfrm>
          <a:prstGeom prst="rightBrac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347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The Binary Search: complexity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30200" y="1340768"/>
                <a:ext cx="8489950" cy="4680520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The worst case occurs when the target value is not in the sequence, same as for the linear search. </a:t>
                </a:r>
              </a:p>
              <a:p>
                <a:pPr lvl="1"/>
                <a:r>
                  <a:rPr lang="en-US" noProof="0" dirty="0"/>
                  <a:t>However, not every item in the sequence has to be examined to determine if the target is not in the sequence, even in the worst case. </a:t>
                </a:r>
              </a:p>
              <a:p>
                <a:pPr lvl="1"/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Since the sequence is sorted, each iteration of the loop can eliminate from consideration half of the remaining values.</a:t>
                </a:r>
              </a:p>
              <a:p>
                <a:pPr lvl="1"/>
                <a:r>
                  <a:rPr lang="en-US" noProof="0" dirty="0"/>
                  <a:t>when the input size is repeatedly reduced by half during each iteration of a loop, there will be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noProof="0" dirty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noProof="0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noProof="0" dirty="0"/>
                  <a:t> iterations in the worst case. =&gt; </a:t>
                </a:r>
                <a:r>
                  <a:rPr lang="en-US" i="1" noProof="0" dirty="0"/>
                  <a:t>O</a:t>
                </a:r>
                <a:r>
                  <a:rPr lang="en-US" noProof="0" dirty="0"/>
                  <a:t>(log(n))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The binary search is </a:t>
                </a:r>
                <a:r>
                  <a:rPr lang="en-US" b="1" noProof="0" dirty="0"/>
                  <a:t>more</a:t>
                </a:r>
                <a:r>
                  <a:rPr lang="en-US" noProof="0" dirty="0"/>
                  <a:t> time-efficient than the linear search!</a:t>
                </a:r>
              </a:p>
              <a:p>
                <a:endParaRPr lang="en-US" noProof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9ED5E-FC51-FB47-8B07-24FE448646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30200" y="1340768"/>
                <a:ext cx="8489950" cy="4680520"/>
              </a:xfrm>
              <a:blipFill>
                <a:blip r:embed="rId2"/>
                <a:stretch>
                  <a:fillRect l="-597" r="-8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4103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SORTING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769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Sorting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9ED5E-FC51-FB47-8B07-24FE44864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80520"/>
          </a:xfrm>
        </p:spPr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Sorting is the process of </a:t>
            </a:r>
            <a:r>
              <a:rPr lang="en-US" i="1" noProof="0" dirty="0"/>
              <a:t>arranging</a:t>
            </a:r>
            <a:r>
              <a:rPr lang="en-US" noProof="0" dirty="0"/>
              <a:t> or </a:t>
            </a:r>
            <a:r>
              <a:rPr lang="en-US" i="1" noProof="0" dirty="0"/>
              <a:t>ordering</a:t>
            </a:r>
            <a:r>
              <a:rPr lang="en-US" noProof="0" dirty="0"/>
              <a:t> a collection of items such that each item and its successor satisfy a prescribed relationship.</a:t>
            </a:r>
          </a:p>
          <a:p>
            <a:endParaRPr lang="en-US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noProof="0" dirty="0"/>
              <a:t>One of the most studied problems in computer science: a lot of solutions have been proposed to tackle it in an efficient manner</a:t>
            </a:r>
          </a:p>
          <a:p>
            <a:pPr lvl="1"/>
            <a:r>
              <a:rPr lang="en-US" noProof="0" dirty="0"/>
              <a:t>Some of them simple and intuitive (Bubble Sort)</a:t>
            </a:r>
          </a:p>
          <a:p>
            <a:pPr lvl="1"/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Others more complex but more efficient (Quick Sort)</a:t>
            </a:r>
          </a:p>
          <a:p>
            <a:pPr lvl="1"/>
            <a:endParaRPr lang="en-US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They can be divided in two classes depending on their complexity</a:t>
            </a:r>
          </a:p>
          <a:p>
            <a:pPr lvl="1"/>
            <a:r>
              <a:rPr lang="en-US" i="1" noProof="0" dirty="0">
                <a:latin typeface="Arial" panose="020B0604020202020204" pitchFamily="34" charset="0"/>
                <a:cs typeface="Arial" panose="020B0604020202020204" pitchFamily="34" charset="0"/>
              </a:rPr>
              <a:t>O(n</a:t>
            </a:r>
            <a:r>
              <a:rPr lang="en-US" i="1" baseline="30000" noProof="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i="1" noProof="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 Bubble, Insertion, Selection and Shell Sort</a:t>
            </a:r>
          </a:p>
          <a:p>
            <a:pPr lvl="1"/>
            <a:r>
              <a:rPr lang="en-US" i="1" noProof="0" dirty="0">
                <a:latin typeface="Arial" panose="020B0604020202020204" pitchFamily="34" charset="0"/>
                <a:cs typeface="Arial" panose="020B0604020202020204" pitchFamily="34" charset="0"/>
              </a:rPr>
              <a:t>O(n log(n)) </a:t>
            </a:r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Heap, Merge and Quick Sort</a:t>
            </a:r>
            <a:endParaRPr lang="en-US" i="1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noProof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04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BA689-1EC1-4648-B712-E28EC47F0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Bubble Sort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E15526-B825-A942-B56D-7B94561B8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The oldest and simplest sorting algorithm </a:t>
            </a:r>
          </a:p>
          <a:p>
            <a:pPr lvl="1"/>
            <a:r>
              <a:rPr lang="en-US" noProof="0" dirty="0"/>
              <a:t>consists in rearranging the values by iterating over the list multiple times, causing larger values to bubble to the top (if descending) or end of the list (if ascending).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It repeatedly iterates through the list, comparing adjacent elements and swapping them if they are in the wrong order. The pass through the list is repeated until the list is sorted.</a:t>
            </a:r>
          </a:p>
          <a:p>
            <a:endParaRPr lang="en-US" noProof="0" dirty="0"/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Example: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B62E8ABC-0FA1-9D4B-8C16-718EC6849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4005064"/>
            <a:ext cx="3096344" cy="1857806"/>
          </a:xfrm>
          <a:prstGeom prst="rect">
            <a:avLst/>
          </a:prstGeom>
        </p:spPr>
      </p:pic>
      <p:sp>
        <p:nvSpPr>
          <p:cNvPr id="9" name="Rettangolo 8">
            <a:extLst>
              <a:ext uri="{FF2B5EF4-FFF2-40B4-BE49-F238E27FC236}">
                <a16:creationId xmlns:a16="http://schemas.microsoft.com/office/drawing/2014/main" id="{CCFC3A44-EFE9-A342-890D-1A5D67F98E11}"/>
              </a:ext>
            </a:extLst>
          </p:cNvPr>
          <p:cNvSpPr/>
          <p:nvPr/>
        </p:nvSpPr>
        <p:spPr>
          <a:xfrm>
            <a:off x="358435" y="5896690"/>
            <a:ext cx="245291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sz="1000" dirty="0" err="1"/>
              <a:t>https</a:t>
            </a:r>
            <a:r>
              <a:rPr lang="it-IT" sz="1000" dirty="0"/>
              <a:t>://</a:t>
            </a:r>
            <a:r>
              <a:rPr lang="it-IT" sz="1000" dirty="0" err="1"/>
              <a:t>en.wikipedia.org</a:t>
            </a:r>
            <a:r>
              <a:rPr lang="it-IT" sz="1000" dirty="0"/>
              <a:t>/</a:t>
            </a:r>
            <a:r>
              <a:rPr lang="it-IT" sz="1000" dirty="0" err="1"/>
              <a:t>wiki</a:t>
            </a:r>
            <a:r>
              <a:rPr lang="it-IT" sz="1000" dirty="0"/>
              <a:t>/</a:t>
            </a:r>
            <a:r>
              <a:rPr lang="it-IT" sz="1000" dirty="0" err="1"/>
              <a:t>Bubble_sort</a:t>
            </a:r>
            <a:endParaRPr lang="it-IT" sz="1000" dirty="0"/>
          </a:p>
        </p:txBody>
      </p: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2054E1BC-FA05-734D-B38E-0952F126F8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074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Bubble Sort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1C93438-7597-5B49-9F04-F570E8BC3E3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6016" y="2285789"/>
            <a:ext cx="4174298" cy="359148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2C7AF4F-E6DF-6B40-A2CB-99655BB350E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25694" y="2141773"/>
            <a:ext cx="4174298" cy="3656667"/>
          </a:xfrm>
          <a:prstGeom prst="rect">
            <a:avLst/>
          </a:prstGeom>
        </p:spPr>
      </p:pic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CE4D94FE-9A3F-B14E-A013-888ADE8C9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9"/>
            <a:ext cx="8346256" cy="1656184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First complete pass of the Bubble sort algorithm, which places 64 in its correct position:</a:t>
            </a:r>
          </a:p>
          <a:p>
            <a:endParaRPr lang="en-US" noProof="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A4D3BC1-C84A-4144-B5C5-48380C36B47B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Wiley&amp;Sons,, 2010</a:t>
            </a:r>
          </a:p>
        </p:txBody>
      </p:sp>
    </p:spTree>
    <p:extLst>
      <p:ext uri="{BB962C8B-B14F-4D97-AF65-F5344CB8AC3E}">
        <p14:creationId xmlns:p14="http://schemas.microsoft.com/office/powerpoint/2010/main" val="37447366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3FC00-5AEA-D548-A29B-74552884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Bubble Sort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5ED8B6-9114-2649-9D88-7609B73BCE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7C05683-822B-E64F-A16B-4A451E615122}"/>
              </a:ext>
            </a:extLst>
          </p:cNvPr>
          <p:cNvSpPr/>
          <p:nvPr/>
        </p:nvSpPr>
        <p:spPr>
          <a:xfrm>
            <a:off x="347166" y="1997839"/>
            <a:ext cx="718254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bubble_sort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n = </a:t>
            </a:r>
            <a:r>
              <a:rPr lang="en-GB" dirty="0" err="1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perform n-1 bubble operations on the sequence</a:t>
            </a:r>
            <a:b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 -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bubble the largest item to the end.</a:t>
            </a:r>
            <a:b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j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range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(0, n –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[j] &gt;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 +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swap the j and j+1 items.</a:t>
            </a:r>
            <a:b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 +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 +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xs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[j]</a:t>
            </a:r>
            <a:endParaRPr lang="it-IT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1682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8267E2-B85D-014B-AA38-5AE706382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Bubble Sort: complexity analysis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F17BE1D-DC17-7241-B277-CF9CFFDECA0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The outer loop is executed n-1 times (</a:t>
                </a:r>
                <a14:m>
                  <m:oMath xmlns:m="http://schemas.openxmlformats.org/officeDocument/2006/math">
                    <m:r>
                      <a:rPr lang="en-US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noProof="0" dirty="0"/>
                  <a:t> n)</a:t>
                </a:r>
              </a:p>
              <a:p>
                <a:pPr marL="0" indent="0">
                  <a:buNone/>
                </a:pPr>
                <a:endParaRPr lang="en-US" noProof="0" dirty="0"/>
              </a:p>
              <a:p>
                <a:pPr marL="0" indent="0">
                  <a:buNone/>
                </a:pPr>
                <a:r>
                  <a:rPr lang="en-US" noProof="0" dirty="0"/>
                  <a:t>Each time the outer loop is executed, the inner loop is executed as well</a:t>
                </a:r>
              </a:p>
              <a:p>
                <a:pPr lvl="1"/>
                <a:r>
                  <a:rPr lang="en-US" noProof="0" dirty="0"/>
                  <a:t>The inner loop executes </a:t>
                </a:r>
                <a:r>
                  <a:rPr lang="en-US" i="1" noProof="0" dirty="0"/>
                  <a:t>n-1</a:t>
                </a:r>
                <a:r>
                  <a:rPr lang="en-US" noProof="0" dirty="0"/>
                  <a:t> times at first, linearly dropping until just 1 execution once on the last pass</a:t>
                </a:r>
              </a:p>
              <a:p>
                <a:pPr lvl="1"/>
                <a:r>
                  <a:rPr lang="en-US" noProof="0" dirty="0"/>
                  <a:t>On average, the inner loop executes  about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noProof="0" dirty="0"/>
                  <a:t>  times for each execution of the outer loop </a:t>
                </a:r>
              </a:p>
              <a:p>
                <a:pPr lvl="1"/>
                <a:r>
                  <a:rPr lang="en-US" noProof="0" dirty="0"/>
                  <a:t>In the inner loop the comparison is always done at constant time, the swap might be done at constant time</a:t>
                </a:r>
              </a:p>
              <a:p>
                <a:pPr marL="457200" lvl="1" indent="0">
                  <a:buNone/>
                </a:pPr>
                <a:endParaRPr lang="en-US" noProof="0" dirty="0"/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&gt;  </m:t>
                    </m:r>
                  </m:oMath>
                </a14:m>
                <a:r>
                  <a:rPr lang="en-US" noProof="0" dirty="0"/>
                  <a:t>  The resulting complexity is </a:t>
                </a:r>
                <a14:m>
                  <m:oMath xmlns:m="http://schemas.openxmlformats.org/officeDocument/2006/math"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noProof="0" smtClean="0">
                        <a:latin typeface="Cambria Math" panose="02040503050406030204" pitchFamily="18" charset="0"/>
                      </a:rPr>
                      <m:t> ∙ </m:t>
                    </m:r>
                    <m:f>
                      <m:fPr>
                        <m:ctrlPr>
                          <a:rPr lang="en-US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en-US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noProof="0" dirty="0"/>
                  <a:t> </a:t>
                </a:r>
                <a14:m>
                  <m:oMath xmlns:m="http://schemas.openxmlformats.org/officeDocument/2006/math">
                    <m:r>
                      <a:rPr lang="en-US" i="1" noProof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noProof="0" dirty="0"/>
                  <a:t> </a:t>
                </a:r>
                <a:r>
                  <a:rPr lang="en-US" i="1" noProof="0" dirty="0"/>
                  <a:t>k, O(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noProof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en-US" b="0" i="1" noProof="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i="1" noProof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noProof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i="1" noProof="0" dirty="0"/>
                  <a:t> ) </a:t>
                </a:r>
                <a14:m>
                  <m:oMath xmlns:m="http://schemas.openxmlformats.org/officeDocument/2006/math">
                    <m:r>
                      <a:rPr lang="en-US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</m:oMath>
                </a14:m>
                <a:r>
                  <a:rPr lang="en-US" noProof="0" dirty="0"/>
                  <a:t> </a:t>
                </a:r>
                <a:r>
                  <a:rPr lang="en-US" i="1" noProof="0" dirty="0"/>
                  <a:t>O</a:t>
                </a:r>
                <a:r>
                  <a:rPr lang="en-US" noProof="0" dirty="0"/>
                  <a:t>(</a:t>
                </a:r>
                <a14:m>
                  <m:oMath xmlns:m="http://schemas.openxmlformats.org/officeDocument/2006/math">
                    <m:r>
                      <a:rPr lang="en-US" i="1" noProof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baseline="30000" noProof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i="1" noProof="0" dirty="0"/>
                  <a:t>)</a:t>
                </a:r>
              </a:p>
              <a:p>
                <a:endParaRPr lang="en-US" noProof="0" dirty="0"/>
              </a:p>
            </p:txBody>
          </p:sp>
        </mc:Choice>
        <mc:Fallback xmlns="">
          <p:sp>
            <p:nvSpPr>
              <p:cNvPr id="3" name="Segnaposto contenuto 2">
                <a:extLst>
                  <a:ext uri="{FF2B5EF4-FFF2-40B4-BE49-F238E27FC236}">
                    <a16:creationId xmlns:a16="http://schemas.microsoft.com/office/drawing/2014/main" id="{DF17BE1D-DC17-7241-B277-CF9CFFDECA0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97" r="-10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993BF4D4-ADAE-ED4E-8E05-6E8222E3DB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1657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615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D7C5F-12C3-8847-9BB6-1D54926F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Algorithm (Recap)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D0C22-ED3C-914C-8FDF-32C302764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484784"/>
            <a:ext cx="8489950" cy="4535017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Finite sequence of instructions which:</a:t>
            </a:r>
          </a:p>
          <a:p>
            <a:r>
              <a:rPr lang="en-US" sz="1800" noProof="0" dirty="0"/>
              <a:t>Solve a </a:t>
            </a:r>
            <a:r>
              <a:rPr lang="en-US" sz="1800" noProof="0" dirty="0">
                <a:solidFill>
                  <a:srgbClr val="C00000"/>
                </a:solidFill>
              </a:rPr>
              <a:t>problem</a:t>
            </a:r>
            <a:r>
              <a:rPr lang="en-US" sz="1800" noProof="0" dirty="0"/>
              <a:t>;</a:t>
            </a:r>
          </a:p>
          <a:p>
            <a:r>
              <a:rPr lang="en-US" sz="1800" noProof="0" dirty="0"/>
              <a:t>Satisfy the following criteria:</a:t>
            </a:r>
          </a:p>
          <a:p>
            <a:pPr lvl="1"/>
            <a:r>
              <a:rPr lang="en-US" sz="1600" noProof="0" dirty="0"/>
              <a:t>Receive </a:t>
            </a:r>
            <a:r>
              <a:rPr lang="en-US" sz="1600" b="1" noProof="0" dirty="0"/>
              <a:t>input</a:t>
            </a:r>
            <a:r>
              <a:rPr lang="en-US" sz="1600" noProof="0" dirty="0"/>
              <a:t> values;</a:t>
            </a:r>
          </a:p>
          <a:p>
            <a:pPr lvl="1"/>
            <a:r>
              <a:rPr lang="en-US" sz="1600" noProof="0" dirty="0"/>
              <a:t>Produce </a:t>
            </a:r>
            <a:r>
              <a:rPr lang="en-US" sz="1600" b="1" noProof="0" dirty="0"/>
              <a:t>output</a:t>
            </a:r>
            <a:r>
              <a:rPr lang="en-US" sz="1600" noProof="0" dirty="0"/>
              <a:t> values;</a:t>
            </a:r>
          </a:p>
          <a:p>
            <a:pPr lvl="1"/>
            <a:r>
              <a:rPr lang="en-US" sz="1600" noProof="0" dirty="0"/>
              <a:t>Are unambiguous and executable;</a:t>
            </a:r>
          </a:p>
          <a:p>
            <a:pPr lvl="1"/>
            <a:r>
              <a:rPr lang="en-US" sz="1600" noProof="0" dirty="0"/>
              <a:t>Terminates.</a:t>
            </a:r>
          </a:p>
          <a:p>
            <a:r>
              <a:rPr lang="en-US" sz="1800" noProof="0" dirty="0"/>
              <a:t>Operate on data structures.  </a:t>
            </a:r>
          </a:p>
          <a:p>
            <a:pPr marL="0" indent="0" algn="ctr">
              <a:buNone/>
            </a:pPr>
            <a:endParaRPr lang="en-US" sz="1800" noProof="0" dirty="0"/>
          </a:p>
          <a:p>
            <a:pPr marL="893763" indent="0">
              <a:buNone/>
            </a:pPr>
            <a:r>
              <a:rPr lang="en-US" noProof="0" dirty="0"/>
              <a:t>However, a given problem can have many different solutions, i.e. it can be implemented in many ways:</a:t>
            </a:r>
          </a:p>
          <a:p>
            <a:pPr marL="0" indent="0">
              <a:buNone/>
            </a:pPr>
            <a:r>
              <a:rPr lang="en-US" noProof="0" dirty="0"/>
              <a:t>	</a:t>
            </a:r>
          </a:p>
          <a:p>
            <a:pPr marL="0" indent="0">
              <a:buNone/>
            </a:pPr>
            <a:r>
              <a:rPr lang="en-US" noProof="0" dirty="0"/>
              <a:t>How to choose the </a:t>
            </a:r>
            <a:r>
              <a:rPr lang="en-US" noProof="0" dirty="0">
                <a:solidFill>
                  <a:srgbClr val="006650"/>
                </a:solidFill>
              </a:rPr>
              <a:t>most efficient </a:t>
            </a:r>
            <a:r>
              <a:rPr lang="en-US" noProof="0" dirty="0"/>
              <a:t>solution?</a:t>
            </a:r>
          </a:p>
          <a:p>
            <a:pPr marL="0" indent="0">
              <a:buNone/>
            </a:pPr>
            <a:endParaRPr lang="en-US" sz="1800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4F3F2-46C0-6B4F-BDA7-41A936DA94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49CB033-3788-4F46-A5D6-51C8AD6838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552" y="4437112"/>
            <a:ext cx="497384" cy="45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821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AEC939-63C6-4A49-8E07-04F521CB8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Binary </a:t>
            </a:r>
            <a:r>
              <a:rPr lang="en-US" dirty="0"/>
              <a:t>Tree (Review)</a:t>
            </a:r>
            <a:endParaRPr lang="en-US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680105-3EB6-3646-9151-083E665B8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We saw that linear search of an array or a Python list is very slow, but that can be improved with a binary search (NB: only can be performed on a sorted sequence!)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Even with the improved search time, arrays and Python lists still have a disadvantage when it comes to the insertion and deletion of search keys. 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The </a:t>
            </a:r>
            <a:r>
              <a:rPr lang="en-US" b="1" noProof="0" dirty="0"/>
              <a:t>tree</a:t>
            </a:r>
            <a:r>
              <a:rPr lang="en-US" noProof="0" dirty="0"/>
              <a:t> structure can be instead used to organize dynamic data in a hierarchical fashion.</a:t>
            </a:r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CCB9623A-4F39-3043-A7A5-2C353B2FB4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6114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C9B6B-C027-A143-A714-9518D2D78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Binary Tree (Review)</a:t>
            </a:r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6DAB5A99-F3CF-FF43-8AC7-B41F0506D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0032" y="3284984"/>
            <a:ext cx="3036952" cy="253079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0FF7479-90C3-1347-85AA-81A9B03D7AE7}"/>
              </a:ext>
            </a:extLst>
          </p:cNvPr>
          <p:cNvSpPr txBox="1"/>
          <p:nvPr/>
        </p:nvSpPr>
        <p:spPr>
          <a:xfrm>
            <a:off x="330200" y="1484784"/>
            <a:ext cx="8418264" cy="3859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A </a:t>
            </a:r>
            <a:r>
              <a:rPr lang="en-US" b="1" dirty="0">
                <a:latin typeface="+mn-lt"/>
                <a:ea typeface="ＭＳ Ｐゴシック" charset="-128"/>
                <a:cs typeface="Helvetica Neue Light"/>
              </a:rPr>
              <a:t>binary tree T 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is a tree data structure in which each 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node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 has at most two 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children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, referred to as the 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left child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 and the 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right child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.</a:t>
            </a:r>
          </a:p>
          <a:p>
            <a:pPr eaLnBrk="0" hangingPunct="0">
              <a:spcBef>
                <a:spcPct val="20000"/>
              </a:spcBef>
            </a:pPr>
            <a:endParaRPr lang="en-US" dirty="0">
              <a:latin typeface="+mn-lt"/>
              <a:ea typeface="ＭＳ Ｐゴシック" charset="-128"/>
              <a:cs typeface="Helvetica Neue Light"/>
            </a:endParaRPr>
          </a:p>
          <a:p>
            <a:pPr eaLnBrk="0" hangingPunct="0">
              <a:spcBef>
                <a:spcPct val="20000"/>
              </a:spcBef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The </a:t>
            </a:r>
            <a:r>
              <a:rPr lang="en-US" b="1" dirty="0">
                <a:latin typeface="+mn-lt"/>
                <a:ea typeface="ＭＳ Ｐゴシック" charset="-128"/>
                <a:cs typeface="Helvetica Neue Light"/>
              </a:rPr>
              <a:t>nodes are organized 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into 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levels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, with the </a:t>
            </a:r>
            <a:r>
              <a:rPr lang="en-US" i="1" dirty="0">
                <a:latin typeface="+mn-lt"/>
                <a:ea typeface="ＭＳ Ｐゴシック" charset="-128"/>
                <a:cs typeface="Helvetica Neue Light"/>
              </a:rPr>
              <a:t>root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 node at level 0, its children at level 1, the children of level one at level 2, and so on.</a:t>
            </a: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dirty="0">
              <a:latin typeface="+mn-lt"/>
              <a:ea typeface="ＭＳ Ｐゴシック" charset="-128"/>
              <a:cs typeface="Helvetica Neue Light"/>
            </a:endParaRP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dirty="0">
              <a:latin typeface="+mn-lt"/>
              <a:ea typeface="ＭＳ Ｐゴシック" charset="-128"/>
              <a:cs typeface="Helvetica Neue Light"/>
            </a:endParaRPr>
          </a:p>
          <a:p>
            <a:pPr eaLnBrk="0" hangingPunct="0">
              <a:spcBef>
                <a:spcPct val="20000"/>
              </a:spcBef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For example:</a:t>
            </a: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2 is the </a:t>
            </a:r>
            <a:r>
              <a:rPr lang="en-US" b="1" dirty="0">
                <a:latin typeface="+mn-lt"/>
                <a:ea typeface="ＭＳ Ｐゴシック" charset="-128"/>
                <a:cs typeface="Helvetica Neue Light"/>
              </a:rPr>
              <a:t>root </a:t>
            </a: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node</a:t>
            </a: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7 and 5 nodes are at level 1,</a:t>
            </a: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  <a:ea typeface="ＭＳ Ｐゴシック" charset="-128"/>
                <a:cs typeface="Helvetica Neue Light"/>
              </a:rPr>
              <a:t>11,5 and 4 are nodes at level 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E4E3824-43B2-BD41-B1EC-A48BF5E63BC5}"/>
              </a:ext>
            </a:extLst>
          </p:cNvPr>
          <p:cNvSpPr txBox="1"/>
          <p:nvPr/>
        </p:nvSpPr>
        <p:spPr>
          <a:xfrm>
            <a:off x="6087009" y="2938408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root</a:t>
            </a:r>
            <a:endParaRPr lang="it-IT" dirty="0">
              <a:solidFill>
                <a:srgbClr val="C00000"/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0C5572CD-5010-3841-862E-216DCE13F612}"/>
              </a:ext>
            </a:extLst>
          </p:cNvPr>
          <p:cNvSpPr txBox="1"/>
          <p:nvPr/>
        </p:nvSpPr>
        <p:spPr>
          <a:xfrm>
            <a:off x="5351783" y="3411106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edge</a:t>
            </a:r>
            <a:endParaRPr lang="it-IT" dirty="0">
              <a:solidFill>
                <a:srgbClr val="C00000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1B3FABB-75A5-974A-849C-4359C6DB4C09}"/>
              </a:ext>
            </a:extLst>
          </p:cNvPr>
          <p:cNvSpPr txBox="1"/>
          <p:nvPr/>
        </p:nvSpPr>
        <p:spPr>
          <a:xfrm>
            <a:off x="7346749" y="3796645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node</a:t>
            </a:r>
            <a:endParaRPr lang="it-IT" dirty="0">
              <a:solidFill>
                <a:srgbClr val="C00000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B2D6347-1329-9148-AE21-A470CDA4D775}"/>
              </a:ext>
            </a:extLst>
          </p:cNvPr>
          <p:cNvSpPr txBox="1"/>
          <p:nvPr/>
        </p:nvSpPr>
        <p:spPr>
          <a:xfrm>
            <a:off x="7346749" y="5407477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Leaf node</a:t>
            </a:r>
            <a:endParaRPr lang="it-IT" dirty="0">
              <a:solidFill>
                <a:srgbClr val="C00000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3C0815E-05F7-F647-89D6-82806C63D7CF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Wiley&amp;Sons,, 2010</a:t>
            </a:r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E9218372-DC52-F443-A9B1-AEE82F482D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2908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9C9B6B-C027-A143-A714-9518D2D78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(Review)</a:t>
            </a:r>
            <a:endParaRPr lang="en-US" noProof="0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6DAB5A99-F3CF-FF43-8AC7-B41F0506D8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7568" y="1076039"/>
            <a:ext cx="2773479" cy="23112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76E289B-B53D-134D-A8DF-E3AA9A1046A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30199" y="4581128"/>
                <a:ext cx="8452088" cy="1618693"/>
              </a:xfrm>
              <a:prstGeom prst="rect">
                <a:avLst/>
              </a:prstGeom>
              <a:noFill/>
              <a:ln>
                <a:noFill/>
              </a:ln>
              <a:extLst>
                <a:ext uri="{FAA26D3D-D897-4be2-8F04-BA451C77F1D7}">
                  <ma14:placeholderFlag xmlns:ma14="http://schemas.microsoft.com/office/mac/drawingml/2011/main" xmlns="" val="1"/>
                </a:ex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  <a:cs typeface="Helvetica Neue Light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800">
                    <a:solidFill>
                      <a:schemeClr val="tx1"/>
                    </a:solidFill>
                    <a:latin typeface="+mn-lt"/>
                    <a:ea typeface="Helvetica Neue Light" charset="0"/>
                    <a:cs typeface="Helvetica Neue Light"/>
                  </a:defRPr>
                </a:lvl2pPr>
                <a:lvl3pPr marL="11430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1600">
                    <a:solidFill>
                      <a:schemeClr val="tx1"/>
                    </a:solidFill>
                    <a:latin typeface="+mn-lt"/>
                    <a:ea typeface="Helvetica Neue Light" charset="0"/>
                    <a:cs typeface="Helvetica Neue Light"/>
                  </a:defRPr>
                </a:lvl3pPr>
                <a:lvl4pPr marL="16002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–"/>
                  <a:defRPr sz="1600">
                    <a:solidFill>
                      <a:schemeClr val="tx1"/>
                    </a:solidFill>
                    <a:latin typeface="+mn-lt"/>
                    <a:ea typeface="Helvetica Neue Light" charset="0"/>
                    <a:cs typeface="Helvetica Neue Light" charset="0"/>
                  </a:defRPr>
                </a:lvl4pPr>
                <a:lvl5pPr marL="205740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1600">
                    <a:solidFill>
                      <a:schemeClr val="tx1"/>
                    </a:solidFill>
                    <a:latin typeface="+mn-lt"/>
                    <a:ea typeface="Helvetica Neue Light" charset="0"/>
                    <a:cs typeface="Helvetica Neue Light" charset="0"/>
                  </a:defRPr>
                </a:lvl5pPr>
                <a:lvl6pPr marL="25146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6pPr>
                <a:lvl7pPr marL="29718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7pPr>
                <a:lvl8pPr marL="34290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8pPr>
                <a:lvl9pPr marL="388620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9pPr>
              </a:lstStyle>
              <a:p>
                <a:endParaRPr lang="en-US" kern="0"/>
              </a:p>
              <a:p>
                <a:pPr marL="0" indent="0">
                  <a:buNone/>
                </a:pPr>
                <a:r>
                  <a:rPr lang="en-US" kern="0"/>
                  <a:t>When used for searching, each node contains a </a:t>
                </a:r>
                <a:r>
                  <a:rPr lang="en-US" b="1" kern="0"/>
                  <a:t>search key </a:t>
                </a:r>
                <a:r>
                  <a:rPr lang="en-US" kern="0"/>
                  <a:t>as part of its data entry and the nodes are organized based on the relationship between the keys. </a:t>
                </a:r>
                <a14:m>
                  <m:oMath xmlns:m="http://schemas.openxmlformats.org/officeDocument/2006/math">
                    <m:r>
                      <a:rPr lang="en-US" i="1" kern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kern="0"/>
                  <a:t> Binary Search Tree (BST)</a:t>
                </a:r>
              </a:p>
            </p:txBody>
          </p:sp>
        </mc:Choice>
        <mc:Fallback xmlns="">
          <p:sp>
            <p:nvSpPr>
              <p:cNvPr id="5" name="Segnaposto contenuto 2">
                <a:extLst>
                  <a:ext uri="{FF2B5EF4-FFF2-40B4-BE49-F238E27FC236}">
                    <a16:creationId xmlns:a16="http://schemas.microsoft.com/office/drawing/2014/main" id="{276E289B-B53D-134D-A8DF-E3AA9A1046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30199" y="4581128"/>
                <a:ext cx="8452088" cy="1618693"/>
              </a:xfrm>
              <a:prstGeom prst="rect">
                <a:avLst/>
              </a:prstGeom>
              <a:blipFill>
                <a:blip r:embed="rId3"/>
                <a:stretch>
                  <a:fillRect l="-600" r="-750"/>
                </a:stretch>
              </a:blipFill>
              <a:ln>
                <a:noFill/>
              </a:ln>
              <a:extLst>
                <a:ext uri="{FAA26D3D-D897-4be2-8F04-BA451C77F1D7}">
                  <ma14:placeholderFlag xmlns="" xmlns:ma14="http://schemas.microsoft.com/office/mac/drawingml/2011/main" xmlns:a14="http://schemas.microsoft.com/office/drawing/2010/main" val="1"/>
                </a:ex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B0FF7479-90C3-1347-85AA-81A9B03D7AE7}"/>
              </a:ext>
            </a:extLst>
          </p:cNvPr>
          <p:cNvSpPr txBox="1"/>
          <p:nvPr/>
        </p:nvSpPr>
        <p:spPr>
          <a:xfrm>
            <a:off x="330199" y="1484784"/>
            <a:ext cx="5249913" cy="3914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spcBef>
                <a:spcPct val="20000"/>
              </a:spcBef>
            </a:pPr>
            <a:r>
              <a:rPr lang="en-US">
                <a:latin typeface="+mn-lt"/>
                <a:ea typeface="ＭＳ Ｐゴシック" charset="-128"/>
                <a:cs typeface="Helvetica Neue Light"/>
              </a:rPr>
              <a:t>The </a:t>
            </a:r>
            <a:r>
              <a:rPr lang="en-US" i="1">
                <a:latin typeface="+mn-lt"/>
                <a:ea typeface="ＭＳ Ｐゴシック" charset="-128"/>
                <a:cs typeface="Helvetica Neue Light"/>
              </a:rPr>
              <a:t>depth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 of a node is its </a:t>
            </a:r>
            <a:r>
              <a:rPr lang="en-US" b="1">
                <a:latin typeface="+mn-lt"/>
                <a:ea typeface="ＭＳ Ｐゴシック" charset="-128"/>
                <a:cs typeface="Helvetica Neue Light"/>
              </a:rPr>
              <a:t>distance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 </a:t>
            </a:r>
            <a:r>
              <a:rPr lang="en-US" b="1">
                <a:latin typeface="+mn-lt"/>
                <a:ea typeface="ＭＳ Ｐゴシック" charset="-128"/>
                <a:cs typeface="Helvetica Neue Light"/>
              </a:rPr>
              <a:t>from the root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, with distance being the number of levels that separate the two. (it corresponds to the level it occupies)</a:t>
            </a:r>
          </a:p>
          <a:p>
            <a:pPr marL="342900" indent="-342900" eaLnBrk="0" hangingPunct="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>
              <a:latin typeface="+mn-lt"/>
              <a:ea typeface="ＭＳ Ｐゴシック" charset="-128"/>
              <a:cs typeface="Helvetica Neue Light"/>
            </a:endParaRPr>
          </a:p>
          <a:p>
            <a:pPr eaLnBrk="0" hangingPunct="0">
              <a:spcBef>
                <a:spcPct val="20000"/>
              </a:spcBef>
            </a:pPr>
            <a:r>
              <a:rPr lang="en-US">
                <a:latin typeface="+mn-lt"/>
                <a:ea typeface="ＭＳ Ｐゴシック" charset="-128"/>
                <a:cs typeface="Helvetica Neue Light"/>
              </a:rPr>
              <a:t>The </a:t>
            </a:r>
            <a:r>
              <a:rPr lang="en-US" i="1">
                <a:latin typeface="+mn-lt"/>
                <a:ea typeface="ＭＳ Ｐゴシック" charset="-128"/>
                <a:cs typeface="Helvetica Neue Light"/>
              </a:rPr>
              <a:t>height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 of a binary tree T is the </a:t>
            </a:r>
            <a:r>
              <a:rPr lang="en-US" b="1">
                <a:latin typeface="+mn-lt"/>
                <a:ea typeface="ＭＳ Ｐゴシック" charset="-128"/>
                <a:cs typeface="Helvetica Neue Light"/>
              </a:rPr>
              <a:t>number of levels 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in the tree.</a:t>
            </a:r>
          </a:p>
          <a:p>
            <a:pPr eaLnBrk="0" hangingPunct="0">
              <a:spcBef>
                <a:spcPct val="20000"/>
              </a:spcBef>
            </a:pPr>
            <a:endParaRPr lang="en-US">
              <a:latin typeface="+mn-lt"/>
              <a:ea typeface="ＭＳ Ｐゴシック" charset="-128"/>
              <a:cs typeface="Helvetica Neue Light"/>
            </a:endParaRPr>
          </a:p>
          <a:p>
            <a:pPr eaLnBrk="0" hangingPunct="0">
              <a:spcBef>
                <a:spcPct val="20000"/>
              </a:spcBef>
            </a:pPr>
            <a:r>
              <a:rPr lang="en-US">
                <a:latin typeface="+mn-lt"/>
                <a:ea typeface="ＭＳ Ｐゴシック" charset="-128"/>
                <a:cs typeface="Helvetica Neue Light"/>
              </a:rPr>
              <a:t>The </a:t>
            </a:r>
            <a:r>
              <a:rPr lang="en-US" i="1">
                <a:latin typeface="+mn-lt"/>
                <a:ea typeface="ＭＳ Ｐゴシック" charset="-128"/>
                <a:cs typeface="Helvetica Neue Light"/>
              </a:rPr>
              <a:t>width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 of a binary tree T is the number of nodes on the </a:t>
            </a:r>
            <a:r>
              <a:rPr lang="en-US" b="1">
                <a:latin typeface="+mn-lt"/>
                <a:ea typeface="ＭＳ Ｐゴシック" charset="-128"/>
                <a:cs typeface="Helvetica Neue Light"/>
              </a:rPr>
              <a:t>level containing the most nodes</a:t>
            </a:r>
            <a:r>
              <a:rPr lang="en-US">
                <a:latin typeface="+mn-lt"/>
                <a:ea typeface="ＭＳ Ｐゴシック" charset="-128"/>
                <a:cs typeface="Helvetica Neue Ligh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1CAD36-CFEC-D54E-8540-0ACCED5D2702}"/>
              </a:ext>
            </a:extLst>
          </p:cNvPr>
          <p:cNvSpPr txBox="1"/>
          <p:nvPr/>
        </p:nvSpPr>
        <p:spPr>
          <a:xfrm>
            <a:off x="6660232" y="3526285"/>
            <a:ext cx="1800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Depth(6) = 2</a:t>
            </a:r>
          </a:p>
          <a:p>
            <a:r>
              <a:rPr lang="en-US" dirty="0"/>
              <a:t>Height(T) = 3</a:t>
            </a:r>
          </a:p>
          <a:p>
            <a:r>
              <a:rPr lang="en-US" dirty="0"/>
              <a:t>Width(T) = 3</a:t>
            </a:r>
            <a:endParaRPr lang="it-IT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23EABFC-4AD6-1340-A3DE-9D901DB7D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065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5F2EE6-037D-9946-A507-B1045F43F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Tree Traversal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3E2992-2124-A646-BC47-356FAC2E0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noProof="0" dirty="0"/>
              <a:t>Traversal is one of the most common operations performed on collections of data</a:t>
            </a:r>
          </a:p>
          <a:p>
            <a:pPr lvl="1"/>
            <a:r>
              <a:rPr lang="en-US" sz="1600" noProof="0" dirty="0"/>
              <a:t>a traversal iterates through a collection, one item at a time, in order to access or visit each item.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Tree traversal in a binary tree implies that there is no single path from the root to every other node in the tree</a:t>
            </a:r>
          </a:p>
          <a:p>
            <a:pPr lvl="1"/>
            <a:r>
              <a:rPr lang="en-US" sz="1600" noProof="0" dirty="0"/>
              <a:t> if we simply follow the links, once we reach a leaf node, we cannot directly access any other node in the tree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Two approaches are possible:</a:t>
            </a:r>
          </a:p>
          <a:p>
            <a:pPr lvl="1"/>
            <a:r>
              <a:rPr lang="en-US" sz="1600" b="1" noProof="0" dirty="0"/>
              <a:t>Depth-first</a:t>
            </a:r>
            <a:r>
              <a:rPr lang="en-US" sz="1600" noProof="0" dirty="0"/>
              <a:t> search</a:t>
            </a:r>
          </a:p>
          <a:p>
            <a:pPr lvl="1"/>
            <a:r>
              <a:rPr lang="en-US" sz="1600" b="1" noProof="0" dirty="0"/>
              <a:t>Breadth-first </a:t>
            </a:r>
            <a:r>
              <a:rPr lang="en-US" sz="1600" noProof="0" dirty="0"/>
              <a:t>search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Given a binary tree of size n, a complete traversal can be done in </a:t>
            </a:r>
            <a:r>
              <a:rPr lang="en-US" sz="1800" b="1" i="1" noProof="0" dirty="0"/>
              <a:t>O</a:t>
            </a:r>
            <a:r>
              <a:rPr lang="en-US" sz="1800" b="1" noProof="0" dirty="0"/>
              <a:t>(n)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59825856-1270-F542-BD20-7BF1B3DCB85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0862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938B59-F9F7-EC45-9D52-65A520319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Traversal</a:t>
            </a:r>
            <a:endParaRPr lang="en-US" noProof="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C2D9C0A-DF1C-BC4E-AC65-E9D459310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9"/>
            <a:ext cx="8489950" cy="2232248"/>
          </a:xfrm>
        </p:spPr>
        <p:txBody>
          <a:bodyPr/>
          <a:lstStyle/>
          <a:p>
            <a:pPr marL="0" indent="0">
              <a:buNone/>
            </a:pPr>
            <a:r>
              <a:rPr lang="en-US" sz="1800" noProof="0" dirty="0"/>
              <a:t>Depth-first search (DFS):  the search tree is deepened as much as possible on each child before going to the next sibling.</a:t>
            </a:r>
          </a:p>
          <a:p>
            <a:pPr lvl="1"/>
            <a:r>
              <a:rPr lang="en-US" sz="1600" b="1" noProof="0" dirty="0"/>
              <a:t>Pre-orde</a:t>
            </a:r>
            <a:r>
              <a:rPr lang="en-US" sz="1600" noProof="0" dirty="0"/>
              <a:t>r (NLR)</a:t>
            </a:r>
          </a:p>
          <a:p>
            <a:pPr lvl="1"/>
            <a:r>
              <a:rPr lang="en-US" sz="1600" b="1" noProof="0" dirty="0"/>
              <a:t>In-order</a:t>
            </a:r>
            <a:r>
              <a:rPr lang="en-US" sz="1600" noProof="0" dirty="0"/>
              <a:t> (LNR)</a:t>
            </a:r>
          </a:p>
          <a:p>
            <a:pPr lvl="1"/>
            <a:r>
              <a:rPr lang="en-US" sz="1600" b="1" noProof="0" dirty="0"/>
              <a:t>Post-order</a:t>
            </a:r>
            <a:r>
              <a:rPr lang="en-US" sz="1600" noProof="0" dirty="0"/>
              <a:t> (LRN)</a:t>
            </a:r>
          </a:p>
          <a:p>
            <a:pPr marL="0" indent="0">
              <a:buNone/>
            </a:pPr>
            <a:r>
              <a:rPr lang="en-US" sz="1800" noProof="0" dirty="0"/>
              <a:t>Breadth-first search (BFS): visit every node on a level before going to a lower level.</a:t>
            </a:r>
          </a:p>
          <a:p>
            <a:endParaRPr lang="en-US" sz="1800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DF3A46F-918A-2D42-9560-41DCE4B5EB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895437C-24BC-184F-B684-8BC604302B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0926" y="3245174"/>
            <a:ext cx="7077743" cy="294852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C398B91-F3D8-FE42-B481-68103289DDB9}"/>
              </a:ext>
            </a:extLst>
          </p:cNvPr>
          <p:cNvSpPr txBox="1"/>
          <p:nvPr/>
        </p:nvSpPr>
        <p:spPr>
          <a:xfrm>
            <a:off x="539552" y="4090144"/>
            <a:ext cx="2293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Breadth</a:t>
            </a:r>
            <a:r>
              <a:rPr lang="it-IT" b="1" dirty="0"/>
              <a:t>-first </a:t>
            </a:r>
            <a:r>
              <a:rPr lang="it-IT" b="1" dirty="0" err="1"/>
              <a:t>search</a:t>
            </a:r>
            <a:endParaRPr lang="it-IT" b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BDEA2F8-ABF9-C146-B2B0-1CBE22776927}"/>
              </a:ext>
            </a:extLst>
          </p:cNvPr>
          <p:cNvSpPr txBox="1"/>
          <p:nvPr/>
        </p:nvSpPr>
        <p:spPr>
          <a:xfrm>
            <a:off x="4355976" y="4086112"/>
            <a:ext cx="212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Depth-first </a:t>
            </a:r>
            <a:r>
              <a:rPr lang="it-IT" b="1" dirty="0" err="1"/>
              <a:t>search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115795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4DA041-AFD3-2F4D-8CBC-C875F165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pre-order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E87146-5537-7E4D-9DA3-93263EB72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noProof="0" dirty="0"/>
              <a:t>Pre-order traversal (NLR)</a:t>
            </a:r>
          </a:p>
          <a:p>
            <a:pPr lvl="1"/>
            <a:r>
              <a:rPr lang="en-US" sz="1600" noProof="0" dirty="0"/>
              <a:t>Visit the root node (N)</a:t>
            </a:r>
          </a:p>
          <a:p>
            <a:pPr lvl="1"/>
            <a:r>
              <a:rPr lang="en-US" sz="1600" noProof="0" dirty="0"/>
              <a:t>Traverse the nodes in its left subtree (L)</a:t>
            </a:r>
          </a:p>
          <a:p>
            <a:pPr lvl="1"/>
            <a:r>
              <a:rPr lang="en-US" sz="1600" noProof="0" dirty="0"/>
              <a:t>Then, traverse the nodes in its right subtree (R)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Since each node is the root of its own subtree, we repeat the same process on each node =&gt; </a:t>
            </a:r>
            <a:r>
              <a:rPr lang="en-US" sz="1800" b="1" noProof="0" dirty="0"/>
              <a:t>recursive</a:t>
            </a:r>
            <a:r>
              <a:rPr lang="en-US" sz="1800" noProof="0" dirty="0"/>
              <a:t> algorithm</a:t>
            </a:r>
          </a:p>
          <a:p>
            <a:endParaRPr lang="en-US" sz="1800" noProof="0" dirty="0"/>
          </a:p>
          <a:p>
            <a:endParaRPr lang="en-US" sz="1800" noProof="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0FA55B5-2125-EF4D-A4BD-55BBAE2DA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16" y="3715406"/>
            <a:ext cx="4642083" cy="2088232"/>
          </a:xfrm>
          <a:prstGeom prst="rect">
            <a:avLst/>
          </a:prstGeom>
        </p:spPr>
      </p:pic>
      <p:grpSp>
        <p:nvGrpSpPr>
          <p:cNvPr id="9" name="Gruppo 8">
            <a:extLst>
              <a:ext uri="{FF2B5EF4-FFF2-40B4-BE49-F238E27FC236}">
                <a16:creationId xmlns:a16="http://schemas.microsoft.com/office/drawing/2014/main" id="{DB84E3FA-2384-3D41-9639-A6ABEDB7B53A}"/>
              </a:ext>
            </a:extLst>
          </p:cNvPr>
          <p:cNvGrpSpPr/>
          <p:nvPr/>
        </p:nvGrpSpPr>
        <p:grpSpPr>
          <a:xfrm>
            <a:off x="5241347" y="3455945"/>
            <a:ext cx="3334148" cy="2696716"/>
            <a:chOff x="5559226" y="3356992"/>
            <a:chExt cx="3334148" cy="2696716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E06A6FE6-4125-024C-8DD5-C8C1FB39FF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59226" y="3501008"/>
              <a:ext cx="3187700" cy="2552700"/>
            </a:xfrm>
            <a:prstGeom prst="rect">
              <a:avLst/>
            </a:prstGeom>
          </p:spPr>
        </p:pic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B5A73865-4599-9443-87F6-A32A194C1021}"/>
                </a:ext>
              </a:extLst>
            </p:cNvPr>
            <p:cNvSpPr/>
            <p:nvPr/>
          </p:nvSpPr>
          <p:spPr>
            <a:xfrm>
              <a:off x="8172400" y="3356992"/>
              <a:ext cx="720974" cy="129818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94E5BCA-32DD-8A40-A7DF-7B583F4F7108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Wiley&amp;Sons,, 2010</a:t>
            </a:r>
          </a:p>
        </p:txBody>
      </p:sp>
      <p:sp>
        <p:nvSpPr>
          <p:cNvPr id="11" name="Footer Placeholder 6">
            <a:extLst>
              <a:ext uri="{FF2B5EF4-FFF2-40B4-BE49-F238E27FC236}">
                <a16:creationId xmlns:a16="http://schemas.microsoft.com/office/drawing/2014/main" id="{B1FC545D-CC13-C049-8B1C-02BC46E4D4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441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F7A3F-B34A-C445-B667-5AD6A97A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pre-order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5796CF-A206-984C-B640-EB76BE80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Node: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data):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data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res = []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res.append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.preorder_traversal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.preorder_traversal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endParaRPr lang="en-US" sz="1600" noProof="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D8525750-3EDC-AC4E-849B-23DE58D9B57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24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4DA041-AFD3-2F4D-8CBC-C875F165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in-order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E87146-5537-7E4D-9DA3-93263EB72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noProof="0" dirty="0"/>
              <a:t>In-order traversal (LNR)</a:t>
            </a:r>
          </a:p>
          <a:p>
            <a:pPr lvl="1"/>
            <a:r>
              <a:rPr lang="en-US" sz="1600" noProof="0" dirty="0"/>
              <a:t>We first traverse the left subtree (L)</a:t>
            </a:r>
          </a:p>
          <a:p>
            <a:pPr lvl="1"/>
            <a:r>
              <a:rPr lang="en-US" sz="1600" noProof="0" dirty="0"/>
              <a:t>Then, traverse the node (N)</a:t>
            </a:r>
          </a:p>
          <a:p>
            <a:pPr lvl="1"/>
            <a:r>
              <a:rPr lang="en-US" sz="1600" noProof="0" dirty="0"/>
              <a:t>Finally, traverse the nodes in its right subtree (R)</a:t>
            </a:r>
          </a:p>
          <a:p>
            <a:pPr marL="0" indent="0">
              <a:buNone/>
            </a:pPr>
            <a:endParaRPr lang="en-US" sz="1800" noProof="0" dirty="0"/>
          </a:p>
          <a:p>
            <a:pPr marL="0" indent="0">
              <a:buNone/>
            </a:pPr>
            <a:r>
              <a:rPr lang="en-US" sz="1800" noProof="0" dirty="0"/>
              <a:t>The recursive function is almost identical to that of the pre-order</a:t>
            </a:r>
          </a:p>
          <a:p>
            <a:endParaRPr lang="en-US" sz="1800" noProof="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68FB2362-73A5-F444-9231-BE0194B8843A}"/>
              </a:ext>
            </a:extLst>
          </p:cNvPr>
          <p:cNvGrpSpPr/>
          <p:nvPr/>
        </p:nvGrpSpPr>
        <p:grpSpPr>
          <a:xfrm>
            <a:off x="2267744" y="3226683"/>
            <a:ext cx="4608512" cy="2692400"/>
            <a:chOff x="2411760" y="3327401"/>
            <a:chExt cx="4608512" cy="2692400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5BDB9457-0069-BC4B-B15F-F58BE2FCA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11760" y="3327401"/>
              <a:ext cx="4064000" cy="2692400"/>
            </a:xfrm>
            <a:prstGeom prst="rect">
              <a:avLst/>
            </a:prstGeom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4C826E65-A475-9A43-8291-3EDF8926CB86}"/>
                </a:ext>
              </a:extLst>
            </p:cNvPr>
            <p:cNvSpPr/>
            <p:nvPr/>
          </p:nvSpPr>
          <p:spPr>
            <a:xfrm>
              <a:off x="5940152" y="3327401"/>
              <a:ext cx="1080120" cy="10377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0416AF8B-129D-AF42-8C69-9E5E3034FD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11" name="CasellaDiTesto 9">
            <a:extLst>
              <a:ext uri="{FF2B5EF4-FFF2-40B4-BE49-F238E27FC236}">
                <a16:creationId xmlns:a16="http://schemas.microsoft.com/office/drawing/2014/main" id="{9F47F960-5722-AF42-A259-707E79E0C68E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Wiley&amp;Sons,, 2010</a:t>
            </a:r>
          </a:p>
        </p:txBody>
      </p:sp>
    </p:spTree>
    <p:extLst>
      <p:ext uri="{BB962C8B-B14F-4D97-AF65-F5344CB8AC3E}">
        <p14:creationId xmlns:p14="http://schemas.microsoft.com/office/powerpoint/2010/main" val="30466026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F7A3F-B34A-C445-B667-5AD6A97A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in-order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5796CF-A206-984C-B640-EB76BE80D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700808"/>
            <a:ext cx="8489950" cy="4318993"/>
          </a:xfrm>
        </p:spPr>
        <p:txBody>
          <a:bodyPr/>
          <a:lstStyle/>
          <a:p>
            <a:pPr marL="0" indent="0">
              <a:buNone/>
            </a:pP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Node: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data):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data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res = []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.inorder_traversal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res.append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.inorder_traversal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noProof="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F50BF6A3-C934-1D40-9D6B-BEE3B8FC1E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4641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4DA041-AFD3-2F4D-8CBC-C875F165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post-order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7E87146-5537-7E4D-9DA3-93263EB72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Post-order traversal (LRN)</a:t>
            </a:r>
          </a:p>
          <a:p>
            <a:pPr lvl="1"/>
            <a:r>
              <a:rPr lang="en-US" noProof="0" dirty="0"/>
              <a:t>Traverse the left subtree (L)</a:t>
            </a:r>
          </a:p>
          <a:p>
            <a:pPr lvl="1"/>
            <a:r>
              <a:rPr lang="en-US" noProof="0" dirty="0"/>
              <a:t>Traverse the right subtree (R)</a:t>
            </a:r>
          </a:p>
          <a:p>
            <a:pPr lvl="1"/>
            <a:r>
              <a:rPr lang="en-US" noProof="0" dirty="0"/>
              <a:t>Then, visit the node (N)</a:t>
            </a:r>
          </a:p>
          <a:p>
            <a:endParaRPr lang="en-US" noProof="0" dirty="0"/>
          </a:p>
          <a:p>
            <a:endParaRPr lang="en-US" noProof="0" dirty="0"/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51051576-1558-184F-978B-51B715061C22}"/>
              </a:ext>
            </a:extLst>
          </p:cNvPr>
          <p:cNvGrpSpPr/>
          <p:nvPr/>
        </p:nvGrpSpPr>
        <p:grpSpPr>
          <a:xfrm>
            <a:off x="2524125" y="2852936"/>
            <a:ext cx="4280123" cy="2540000"/>
            <a:chOff x="2524125" y="2852936"/>
            <a:chExt cx="4280123" cy="2540000"/>
          </a:xfrm>
        </p:grpSpPr>
        <p:pic>
          <p:nvPicPr>
            <p:cNvPr id="6" name="Immagine 5">
              <a:extLst>
                <a:ext uri="{FF2B5EF4-FFF2-40B4-BE49-F238E27FC236}">
                  <a16:creationId xmlns:a16="http://schemas.microsoft.com/office/drawing/2014/main" id="{A18CD03A-961E-B040-A519-E745CE12F4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24125" y="2852936"/>
              <a:ext cx="4102100" cy="2540000"/>
            </a:xfrm>
            <a:prstGeom prst="rect">
              <a:avLst/>
            </a:prstGeom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69FAE332-1502-BE45-B336-69DF1060B9E7}"/>
                </a:ext>
              </a:extLst>
            </p:cNvPr>
            <p:cNvSpPr/>
            <p:nvPr/>
          </p:nvSpPr>
          <p:spPr>
            <a:xfrm>
              <a:off x="6156176" y="2861117"/>
              <a:ext cx="648072" cy="1080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0" name="Footer Placeholder 6">
            <a:extLst>
              <a:ext uri="{FF2B5EF4-FFF2-40B4-BE49-F238E27FC236}">
                <a16:creationId xmlns:a16="http://schemas.microsoft.com/office/drawing/2014/main" id="{4ED92066-AEF8-0249-9830-39489458DB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11" name="CasellaDiTesto 9">
            <a:extLst>
              <a:ext uri="{FF2B5EF4-FFF2-40B4-BE49-F238E27FC236}">
                <a16:creationId xmlns:a16="http://schemas.microsoft.com/office/drawing/2014/main" id="{DB0F6035-920F-D14F-8CFB-0C68087DF4E4}"/>
              </a:ext>
            </a:extLst>
          </p:cNvPr>
          <p:cNvSpPr txBox="1"/>
          <p:nvPr/>
        </p:nvSpPr>
        <p:spPr>
          <a:xfrm>
            <a:off x="330200" y="5919083"/>
            <a:ext cx="81302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Data Structures and Algorithms Using Python</a:t>
            </a:r>
            <a:r>
              <a:rPr lang="en-US" sz="1000" dirty="0"/>
              <a:t>, Rance D. Necaise. John Wiley&amp;Sons,, 2010</a:t>
            </a:r>
          </a:p>
        </p:txBody>
      </p:sp>
    </p:spTree>
    <p:extLst>
      <p:ext uri="{BB962C8B-B14F-4D97-AF65-F5344CB8AC3E}">
        <p14:creationId xmlns:p14="http://schemas.microsoft.com/office/powerpoint/2010/main" val="3645279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Timing a program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r>
              <a:rPr lang="en-US" noProof="0" dirty="0"/>
              <a:t>One approach is to measure the execution time:</a:t>
            </a:r>
          </a:p>
          <a:p>
            <a:pPr marL="0" indent="0">
              <a:buNone/>
            </a:pPr>
            <a:endParaRPr lang="en-US" noProof="0" dirty="0"/>
          </a:p>
          <a:p>
            <a:r>
              <a:rPr lang="en-US" noProof="0" dirty="0"/>
              <a:t>We can implement the solution by writing a computer program,</a:t>
            </a:r>
          </a:p>
          <a:p>
            <a:endParaRPr lang="en-US" noProof="0" dirty="0"/>
          </a:p>
          <a:p>
            <a:r>
              <a:rPr lang="en-US" noProof="0" dirty="0"/>
              <a:t>Execute the program;</a:t>
            </a:r>
          </a:p>
          <a:p>
            <a:endParaRPr lang="en-US" noProof="0" dirty="0"/>
          </a:p>
          <a:p>
            <a:r>
              <a:rPr lang="en-US" noProof="0" dirty="0"/>
              <a:t>Time it.</a:t>
            </a:r>
          </a:p>
          <a:p>
            <a:pPr marL="0" indent="0">
              <a:buNone/>
            </a:pPr>
            <a:endParaRPr lang="en-US" sz="1800" b="1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376E330-84CD-594B-B11A-7CAF1C8EC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44" y="3346152"/>
            <a:ext cx="2171080" cy="217108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73E89D79-9692-0E44-B30C-0F9850F2E3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1269" y="3714322"/>
            <a:ext cx="1434740" cy="143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3765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6F7A3F-B34A-C445-B667-5AD6A97AE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Depth-First Search: post-order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5796CF-A206-984C-B640-EB76BE80D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sz="1800" dirty="0">
              <a:solidFill>
                <a:srgbClr val="CC783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Node: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 err="1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init</a:t>
            </a:r>
            <a:r>
              <a:rPr lang="en-GB" sz="1800" dirty="0">
                <a:solidFill>
                  <a:srgbClr val="B200B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__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data):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</a:t>
            </a:r>
            <a:b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= data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sz="1800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postorder_traversal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root):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res = []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root: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.postorder_traversal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root.left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res = res + </a:t>
            </a:r>
            <a:r>
              <a:rPr lang="en-GB" sz="1800" dirty="0" err="1">
                <a:solidFill>
                  <a:srgbClr val="9455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self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.postorder_traversal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root.right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res.append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root.data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600" noProof="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869F2540-0BEA-8240-A5A1-16AE44A360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7574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7170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B768-2A6A-F149-919D-6EC852CAA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Reproducibility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2DE23-1859-EC48-989A-9DCA77F0E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- Everyone using your application has different operating systems, environments, etc.</a:t>
            </a:r>
          </a:p>
          <a:p>
            <a:pPr marL="0" indent="0">
              <a:buNone/>
            </a:pPr>
            <a:r>
              <a:rPr lang="en-US" dirty="0"/>
              <a:t>- As libraries and dependencies change, it is important to keep track of all requirements needed to run.</a:t>
            </a:r>
          </a:p>
          <a:p>
            <a:pPr marL="0" indent="0">
              <a:buNone/>
            </a:pPr>
            <a:r>
              <a:rPr lang="en-US" dirty="0"/>
              <a:t>- Production software must be easy to deploy and scale to handle more users.</a:t>
            </a:r>
          </a:p>
          <a:p>
            <a:pPr marL="0" indent="0">
              <a:buNone/>
            </a:pPr>
            <a:r>
              <a:rPr lang="en-US" dirty="0"/>
              <a:t>- Anaconda helps some issues with reproducibility, but what if you want to use multiple languages or services together (e.g. </a:t>
            </a:r>
            <a:r>
              <a:rPr lang="en-US" dirty="0" err="1"/>
              <a:t>Javscript</a:t>
            </a:r>
            <a:r>
              <a:rPr lang="en-US" dirty="0"/>
              <a:t> Frontend, SQL database, etc.)?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945059B5-01E9-F94D-8ECD-909D56A80A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4072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C99AE-51FD-DE14-F25C-71DB0CA94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7AF05-6371-9CE3-3246-A57A4206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platform for developing, shipping, and running applications.</a:t>
            </a:r>
          </a:p>
          <a:p>
            <a:r>
              <a:rPr lang="en-US" dirty="0"/>
              <a:t>Docker packages an application in a loosely environment called a </a:t>
            </a:r>
            <a:r>
              <a:rPr lang="en-US" b="1" dirty="0"/>
              <a:t>container</a:t>
            </a:r>
            <a:r>
              <a:rPr lang="en-US" dirty="0"/>
              <a:t>.</a:t>
            </a:r>
          </a:p>
          <a:p>
            <a:r>
              <a:rPr lang="en-US" dirty="0"/>
              <a:t>Containers are lightweight and contain everything needed to run an application.</a:t>
            </a:r>
          </a:p>
          <a:p>
            <a:r>
              <a:rPr lang="en-US" dirty="0"/>
              <a:t>Containers are shareable so everyone works in the same way.</a:t>
            </a:r>
          </a:p>
          <a:p>
            <a:r>
              <a:rPr lang="en-US" dirty="0"/>
              <a:t>Docker is considered an </a:t>
            </a:r>
            <a:r>
              <a:rPr lang="en-US" b="1" dirty="0"/>
              <a:t>industry standard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452153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15352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755576" y="1340768"/>
            <a:ext cx="720080" cy="28803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755576" y="5437860"/>
            <a:ext cx="6413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docker client is the primary way to interact with Docker.</a:t>
            </a:r>
          </a:p>
        </p:txBody>
      </p:sp>
    </p:spTree>
    <p:extLst>
      <p:ext uri="{BB962C8B-B14F-4D97-AF65-F5344CB8AC3E}">
        <p14:creationId xmlns:p14="http://schemas.microsoft.com/office/powerpoint/2010/main" val="4573336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FAAAE-A8BC-690C-4BC0-979CE95B3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Docker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BC6BB-CE67-9182-94E3-79B3DB847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3665736" cy="4679033"/>
          </a:xfrm>
        </p:spPr>
        <p:txBody>
          <a:bodyPr/>
          <a:lstStyle/>
          <a:p>
            <a:r>
              <a:rPr lang="en-US" dirty="0"/>
              <a:t>docker build</a:t>
            </a:r>
          </a:p>
          <a:p>
            <a:r>
              <a:rPr lang="en-US" dirty="0"/>
              <a:t>docker images</a:t>
            </a:r>
          </a:p>
          <a:p>
            <a:r>
              <a:rPr lang="en-US" dirty="0"/>
              <a:t>docker run</a:t>
            </a:r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endParaRPr lang="en-US" dirty="0"/>
          </a:p>
          <a:p>
            <a:r>
              <a:rPr lang="en-US" dirty="0"/>
              <a:t>docker stop</a:t>
            </a:r>
          </a:p>
          <a:p>
            <a:r>
              <a:rPr lang="en-US" dirty="0"/>
              <a:t>docker rm</a:t>
            </a:r>
          </a:p>
          <a:p>
            <a:r>
              <a:rPr lang="en-US" dirty="0"/>
              <a:t>docker </a:t>
            </a:r>
            <a:r>
              <a:rPr lang="en-US" dirty="0" err="1"/>
              <a:t>rmi</a:t>
            </a:r>
            <a:r>
              <a:rPr lang="en-US" dirty="0"/>
              <a:t> docker images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400C102-184A-D260-2E9D-50093AB83724}"/>
              </a:ext>
            </a:extLst>
          </p:cNvPr>
          <p:cNvSpPr txBox="1">
            <a:spLocks/>
          </p:cNvSpPr>
          <p:nvPr/>
        </p:nvSpPr>
        <p:spPr bwMode="auto">
          <a:xfrm>
            <a:off x="3999748" y="1340768"/>
            <a:ext cx="4604700" cy="467903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-128"/>
                <a:cs typeface="Helvetica Neue Light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  <a:ea typeface="Helvetica Neue Light" charset="0"/>
                <a:cs typeface="Helvetica Neue Light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buNone/>
            </a:pPr>
            <a:r>
              <a:rPr lang="en-US" kern="0" dirty="0"/>
              <a:t># build an image from a </a:t>
            </a:r>
            <a:r>
              <a:rPr lang="en-US" kern="0" dirty="0" err="1"/>
              <a:t>dockerfile</a:t>
            </a:r>
            <a:endParaRPr lang="en-US" kern="0" dirty="0"/>
          </a:p>
          <a:p>
            <a:pPr marL="0" indent="0">
              <a:buNone/>
            </a:pPr>
            <a:r>
              <a:rPr lang="en-US" kern="0" dirty="0"/>
              <a:t># list all available images</a:t>
            </a:r>
          </a:p>
          <a:p>
            <a:pPr marL="0" indent="0">
              <a:buNone/>
            </a:pPr>
            <a:r>
              <a:rPr lang="en-US" kern="0" dirty="0"/>
              <a:t># run an image</a:t>
            </a:r>
          </a:p>
          <a:p>
            <a:pPr marL="0" indent="0">
              <a:buNone/>
            </a:pPr>
            <a:r>
              <a:rPr lang="en-US" kern="0" dirty="0"/>
              <a:t># list all running and stopped instances</a:t>
            </a:r>
          </a:p>
          <a:p>
            <a:pPr marL="0" indent="0">
              <a:buNone/>
            </a:pPr>
            <a:r>
              <a:rPr lang="en-US" kern="0" dirty="0"/>
              <a:t># stop a running image</a:t>
            </a:r>
          </a:p>
          <a:p>
            <a:pPr marL="0" indent="0">
              <a:buNone/>
            </a:pPr>
            <a:r>
              <a:rPr lang="en-US" kern="0" dirty="0"/>
              <a:t># remove an instance</a:t>
            </a:r>
          </a:p>
          <a:p>
            <a:pPr marL="0" indent="0">
              <a:buNone/>
            </a:pPr>
            <a:r>
              <a:rPr lang="en-US" kern="0" dirty="0"/>
              <a:t># remove an image</a:t>
            </a:r>
          </a:p>
        </p:txBody>
      </p:sp>
    </p:spTree>
    <p:extLst>
      <p:ext uri="{BB962C8B-B14F-4D97-AF65-F5344CB8AC3E}">
        <p14:creationId xmlns:p14="http://schemas.microsoft.com/office/powerpoint/2010/main" val="413669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971600" y="1631578"/>
            <a:ext cx="1296144" cy="2445494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6269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run commands to interface with the Docker API.</a:t>
            </a:r>
          </a:p>
        </p:txBody>
      </p:sp>
    </p:spTree>
    <p:extLst>
      <p:ext uri="{BB962C8B-B14F-4D97-AF65-F5344CB8AC3E}">
        <p14:creationId xmlns:p14="http://schemas.microsoft.com/office/powerpoint/2010/main" val="352194245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2699792" y="1630188"/>
            <a:ext cx="1296144" cy="3596233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792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Docker daemon listens for Docker API requests and manages Docker objects such as images and containers.</a:t>
            </a:r>
          </a:p>
        </p:txBody>
      </p:sp>
    </p:spTree>
    <p:extLst>
      <p:ext uri="{BB962C8B-B14F-4D97-AF65-F5344CB8AC3E}">
        <p14:creationId xmlns:p14="http://schemas.microsoft.com/office/powerpoint/2010/main" val="409653188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3779912" y="1630188"/>
            <a:ext cx="1512168" cy="179881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792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Docker image is read-only template with instructions to create a Docker container.</a:t>
            </a:r>
          </a:p>
        </p:txBody>
      </p:sp>
    </p:spTree>
    <p:extLst>
      <p:ext uri="{BB962C8B-B14F-4D97-AF65-F5344CB8AC3E}">
        <p14:creationId xmlns:p14="http://schemas.microsoft.com/office/powerpoint/2010/main" val="4245715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Timing a program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D1392-28BC-6444-B75E-DFC499E364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62E8C0-4522-3646-8891-0D8A29397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340768"/>
            <a:ext cx="8489950" cy="4679033"/>
          </a:xfrm>
        </p:spPr>
        <p:txBody>
          <a:bodyPr/>
          <a:lstStyle/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Measuring the execution time of an algorithm</a:t>
            </a:r>
          </a:p>
          <a:p>
            <a:pPr marL="7938" lvl="4" indent="0">
              <a:buNone/>
            </a:pPr>
            <a:endParaRPr lang="en-US" noProof="0" dirty="0">
              <a:cs typeface="Consolas" panose="020B0609020204030204" pitchFamily="49" charset="0"/>
            </a:endParaRPr>
          </a:p>
          <a:p>
            <a:pPr marL="7938" lvl="4" indent="0">
              <a:buNone/>
            </a:pP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GB" dirty="0" err="1">
                <a:solidFill>
                  <a:srgbClr val="FFC66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my_sum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(numbers):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res =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b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number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numbers: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    res = res + number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res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numbers = [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40</a:t>
            </a:r>
            <a:r>
              <a:rPr lang="en-GB" dirty="0">
                <a:solidFill>
                  <a:srgbClr val="CC783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dirty="0">
                <a:solidFill>
                  <a:srgbClr val="6897B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start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time.time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my_sum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(numbers)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end =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time.time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dirty="0">
                <a:solidFill>
                  <a:srgbClr val="8888C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(end - start)</a:t>
            </a:r>
            <a:endParaRPr lang="en-US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3546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3779912" y="1630188"/>
            <a:ext cx="1512168" cy="179881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792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Images are often based on another image with additional customization. For example, you may build a web app image based on an “Ubuntu” image.</a:t>
            </a:r>
          </a:p>
        </p:txBody>
      </p:sp>
    </p:spTree>
    <p:extLst>
      <p:ext uri="{BB962C8B-B14F-4D97-AF65-F5344CB8AC3E}">
        <p14:creationId xmlns:p14="http://schemas.microsoft.com/office/powerpoint/2010/main" val="24124619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3779912" y="1630188"/>
            <a:ext cx="1512168" cy="179881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792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build an image, you can create a </a:t>
            </a:r>
            <a:r>
              <a:rPr lang="en-US" dirty="0" err="1"/>
              <a:t>Dockerfile</a:t>
            </a:r>
            <a:r>
              <a:rPr lang="en-US" dirty="0"/>
              <a:t> to define the steps needed to create an image and run it.</a:t>
            </a:r>
          </a:p>
        </p:txBody>
      </p:sp>
    </p:spTree>
    <p:extLst>
      <p:ext uri="{BB962C8B-B14F-4D97-AF65-F5344CB8AC3E}">
        <p14:creationId xmlns:p14="http://schemas.microsoft.com/office/powerpoint/2010/main" val="218717711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3779912" y="1630188"/>
            <a:ext cx="1512168" cy="1798811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8274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time you change a </a:t>
            </a:r>
            <a:r>
              <a:rPr lang="en-US" dirty="0" err="1"/>
              <a:t>Dockerfile</a:t>
            </a:r>
            <a:r>
              <a:rPr lang="en-US" dirty="0"/>
              <a:t> and rebuild the image, only the layers which have changed are rebuilt. This makes images lightweight, small, and fast.</a:t>
            </a:r>
          </a:p>
        </p:txBody>
      </p:sp>
    </p:spTree>
    <p:extLst>
      <p:ext uri="{BB962C8B-B14F-4D97-AF65-F5344CB8AC3E}">
        <p14:creationId xmlns:p14="http://schemas.microsoft.com/office/powerpoint/2010/main" val="40686204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B9605-4125-8F2E-C336-3CF1E965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Python </a:t>
            </a:r>
            <a:r>
              <a:rPr lang="en-US" dirty="0" err="1"/>
              <a:t>Dockerfile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F4441-69C2-2404-F29A-07CA0E66D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FROM python:3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WORKDIR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/app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COPY </a:t>
            </a:r>
            <a:r>
              <a:rPr lang="en-US" dirty="0" err="1"/>
              <a:t>requirements.txt</a:t>
            </a:r>
            <a:r>
              <a:rPr lang="en-US" dirty="0"/>
              <a:t> ./</a:t>
            </a:r>
          </a:p>
          <a:p>
            <a:pPr marL="0" indent="0">
              <a:buNone/>
            </a:pPr>
            <a:r>
              <a:rPr lang="en-US" dirty="0"/>
              <a:t>RUN pip install --no-cache-</a:t>
            </a:r>
            <a:r>
              <a:rPr lang="en-US" dirty="0" err="1"/>
              <a:t>dir</a:t>
            </a:r>
            <a:r>
              <a:rPr lang="en-US" dirty="0"/>
              <a:t> -r </a:t>
            </a:r>
            <a:r>
              <a:rPr lang="en-US" dirty="0" err="1"/>
              <a:t>requirements.txt</a:t>
            </a:r>
            <a:r>
              <a:rPr lang="en-US" dirty="0"/>
              <a:t> COPY . 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CMD [ "python", "./your-daemon-or-</a:t>
            </a:r>
            <a:r>
              <a:rPr lang="en-US" dirty="0" err="1"/>
              <a:t>script.py</a:t>
            </a:r>
            <a:r>
              <a:rPr lang="en-US" dirty="0"/>
              <a:t>" ]</a:t>
            </a:r>
          </a:p>
        </p:txBody>
      </p:sp>
    </p:spTree>
    <p:extLst>
      <p:ext uri="{BB962C8B-B14F-4D97-AF65-F5344CB8AC3E}">
        <p14:creationId xmlns:p14="http://schemas.microsoft.com/office/powerpoint/2010/main" val="32777635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5148064" y="1631578"/>
            <a:ext cx="1296144" cy="1437382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8274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are runnable instances of an image. By default, they are well isolated from other containers and the host machine.</a:t>
            </a:r>
          </a:p>
        </p:txBody>
      </p:sp>
    </p:spTree>
    <p:extLst>
      <p:ext uri="{BB962C8B-B14F-4D97-AF65-F5344CB8AC3E}">
        <p14:creationId xmlns:p14="http://schemas.microsoft.com/office/powerpoint/2010/main" val="20986286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1F50-E844-410A-A164-2F8745302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Architecture</a:t>
            </a:r>
          </a:p>
        </p:txBody>
      </p:sp>
      <p:pic>
        <p:nvPicPr>
          <p:cNvPr id="1026" name="Picture 2" descr="Docker Architecture diagram">
            <a:extLst>
              <a:ext uri="{FF2B5EF4-FFF2-40B4-BE49-F238E27FC236}">
                <a16:creationId xmlns:a16="http://schemas.microsoft.com/office/drawing/2014/main" id="{EAE41605-1E10-25F3-F8C5-E7702BBF432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595" y="1340768"/>
            <a:ext cx="7364809" cy="3885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D69E145-42B1-AFA5-0C90-0E49F4B4642C}"/>
              </a:ext>
            </a:extLst>
          </p:cNvPr>
          <p:cNvSpPr/>
          <p:nvPr/>
        </p:nvSpPr>
        <p:spPr>
          <a:xfrm>
            <a:off x="6660232" y="1268090"/>
            <a:ext cx="720080" cy="504726"/>
          </a:xfrm>
          <a:prstGeom prst="ellipse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202ABA-78AB-436E-EFF1-73E6365E303F}"/>
              </a:ext>
            </a:extLst>
          </p:cNvPr>
          <p:cNvSpPr txBox="1"/>
          <p:nvPr/>
        </p:nvSpPr>
        <p:spPr>
          <a:xfrm>
            <a:off x="330200" y="5370438"/>
            <a:ext cx="8274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Docker registry stores Docker images. You can store images publicly at Docker Hub or run your own private registry.</a:t>
            </a:r>
          </a:p>
        </p:txBody>
      </p:sp>
    </p:spTree>
    <p:extLst>
      <p:ext uri="{BB962C8B-B14F-4D97-AF65-F5344CB8AC3E}">
        <p14:creationId xmlns:p14="http://schemas.microsoft.com/office/powerpoint/2010/main" val="146538412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FB397-68C0-6EC7-534F-C06BC8C06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304EC6-76D1-3E35-5C73-20B2768E57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200" y="1576133"/>
            <a:ext cx="8489950" cy="4208972"/>
          </a:xfrm>
        </p:spPr>
      </p:pic>
    </p:spTree>
    <p:extLst>
      <p:ext uri="{BB962C8B-B14F-4D97-AF65-F5344CB8AC3E}">
        <p14:creationId xmlns:p14="http://schemas.microsoft.com/office/powerpoint/2010/main" val="27341510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389AB-7515-2DDE-79F8-4226B1AA1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vs Traditional Virtualization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49A27C1-0922-7B73-1C17-CA5015B9CE9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30200" y="1341438"/>
          <a:ext cx="8489950" cy="430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4975">
                  <a:extLst>
                    <a:ext uri="{9D8B030D-6E8A-4147-A177-3AD203B41FA5}">
                      <a16:colId xmlns:a16="http://schemas.microsoft.com/office/drawing/2014/main" val="3856966326"/>
                    </a:ext>
                  </a:extLst>
                </a:gridCol>
                <a:gridCol w="4244975">
                  <a:extLst>
                    <a:ext uri="{9D8B030D-6E8A-4147-A177-3AD203B41FA5}">
                      <a16:colId xmlns:a16="http://schemas.microsoft.com/office/drawing/2014/main" val="3833471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Docker Containers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Virtual Machines (VMs)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924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b="1" dirty="0">
                          <a:effectLst/>
                        </a:rPr>
                        <a:t>Shared Operating System</a:t>
                      </a:r>
                      <a:r>
                        <a:rPr lang="en-US" dirty="0">
                          <a:effectLst/>
                        </a:rPr>
                        <a:t>: Containers share the host's OS kernel, requiring less overhead.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Separate Operating Systems</a:t>
                      </a:r>
                      <a:r>
                        <a:rPr lang="en-US">
                          <a:effectLst/>
                        </a:rPr>
                        <a:t>: Each VM runs its own full instance of an OS, leading to more overhead.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040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Lightweight and Fast</a:t>
                      </a:r>
                      <a:r>
                        <a:rPr lang="en-US">
                          <a:effectLst/>
                        </a:rPr>
                        <a:t>: Containers are small in size and start almost instantly, allowing for rapid scaling.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Heavier and Slower</a:t>
                      </a:r>
                      <a:r>
                        <a:rPr lang="en-US">
                          <a:effectLst/>
                        </a:rPr>
                        <a:t>: VMs are larger in size and take longer to boot, impacting scaling speed.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7306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Application-Centric</a:t>
                      </a:r>
                      <a:r>
                        <a:rPr lang="en-US">
                          <a:effectLst/>
                        </a:rPr>
                        <a:t>: Designed primarily for running applications in isolated environments with minimal excess baggage.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Hardware-Centric</a:t>
                      </a:r>
                      <a:r>
                        <a:rPr lang="en-US">
                          <a:effectLst/>
                        </a:rPr>
                        <a:t>: Emulates a full hardware system and can run entire operating systems and applications.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0440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b="1">
                          <a:effectLst/>
                        </a:rPr>
                        <a:t>Efficient Resource Utilization</a:t>
                      </a:r>
                      <a:r>
                        <a:rPr lang="en-US">
                          <a:effectLst/>
                        </a:rPr>
                        <a:t>: More efficient use of system resources like CPU and memory.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b="1" dirty="0">
                          <a:effectLst/>
                        </a:rPr>
                        <a:t>Higher Resource Requirement</a:t>
                      </a:r>
                      <a:r>
                        <a:rPr lang="en-US" dirty="0">
                          <a:effectLst/>
                        </a:rPr>
                        <a:t>: Requires more resources due to running full OS instances.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217533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A81CA18-816E-AC91-86DE-D6698E547F4D}"/>
              </a:ext>
            </a:extLst>
          </p:cNvPr>
          <p:cNvSpPr txBox="1"/>
          <p:nvPr/>
        </p:nvSpPr>
        <p:spPr>
          <a:xfrm>
            <a:off x="4729655" y="10720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7355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8309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34691-532B-C713-6944-57DD7A937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Web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2B061-7442-8207-3DDC-1FDECF8F8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Roboto" panose="020F0502020204030204" pitchFamily="34" charset="0"/>
              </a:rPr>
              <a:t>Python is also commonly used to develop web </a:t>
            </a:r>
            <a:r>
              <a:rPr lang="en-US" b="0" i="0" dirty="0" err="1">
                <a:effectLst/>
                <a:latin typeface="Roboto" panose="020F0502020204030204" pitchFamily="34" charset="0"/>
              </a:rPr>
              <a:t>appplications</a:t>
            </a:r>
            <a:r>
              <a:rPr lang="en-US" dirty="0">
                <a:latin typeface="Roboto" panose="020F0502020204030204" pitchFamily="34" charset="0"/>
              </a:rPr>
              <a:t>.</a:t>
            </a:r>
          </a:p>
          <a:p>
            <a:r>
              <a:rPr lang="en-US" dirty="0">
                <a:latin typeface="Roboto" panose="020F0502020204030204" pitchFamily="34" charset="0"/>
              </a:rPr>
              <a:t>An </a:t>
            </a:r>
            <a:r>
              <a:rPr lang="en-US" b="1" dirty="0">
                <a:latin typeface="Roboto" panose="020F0502020204030204" pitchFamily="34" charset="0"/>
              </a:rPr>
              <a:t>application programming interface (API) </a:t>
            </a:r>
            <a:r>
              <a:rPr lang="en-US" dirty="0">
                <a:latin typeface="Roboto" panose="020F0502020204030204" pitchFamily="34" charset="0"/>
              </a:rPr>
              <a:t>is</a:t>
            </a:r>
            <a:r>
              <a:rPr lang="en-US" b="1" dirty="0">
                <a:latin typeface="Roboto" panose="020F0502020204030204" pitchFamily="34" charset="0"/>
              </a:rPr>
              <a:t> </a:t>
            </a:r>
            <a:r>
              <a:rPr lang="en-US" dirty="0">
                <a:latin typeface="Roboto" panose="020F0502020204030204" pitchFamily="34" charset="0"/>
              </a:rPr>
              <a:t>a way for two or more computer programs to communicate with each other.</a:t>
            </a:r>
          </a:p>
          <a:p>
            <a:r>
              <a:rPr lang="en-US" b="0" i="0" dirty="0">
                <a:effectLst/>
                <a:latin typeface="Roboto" panose="020F0502020204030204" pitchFamily="34" charset="0"/>
              </a:rPr>
              <a:t>Some common frameworks include Django, Flask, and </a:t>
            </a:r>
            <a:r>
              <a:rPr lang="en-US" b="0" i="0" dirty="0" err="1">
                <a:effectLst/>
                <a:latin typeface="Roboto" panose="020F0502020204030204" pitchFamily="34" charset="0"/>
              </a:rPr>
              <a:t>FastAPI</a:t>
            </a:r>
            <a:r>
              <a:rPr lang="en-US" b="0" i="0" dirty="0">
                <a:effectLst/>
                <a:latin typeface="Roboto" panose="020F0502020204030204" pitchFamily="34" charset="0"/>
              </a:rPr>
              <a:t>.</a:t>
            </a:r>
          </a:p>
          <a:p>
            <a:r>
              <a:rPr lang="en-US" dirty="0"/>
              <a:t>We will focus on </a:t>
            </a:r>
            <a:r>
              <a:rPr lang="en-US" b="1" dirty="0" err="1"/>
              <a:t>FastAPI</a:t>
            </a:r>
            <a:r>
              <a:rPr lang="en-US" b="1" dirty="0"/>
              <a:t>, </a:t>
            </a:r>
            <a:r>
              <a:rPr lang="en-US" dirty="0"/>
              <a:t>a modern web framework for building </a:t>
            </a:r>
            <a:r>
              <a:rPr lang="en-US" b="1" dirty="0"/>
              <a:t>RESTful</a:t>
            </a:r>
            <a:r>
              <a:rPr lang="en-US" dirty="0"/>
              <a:t> APIs in Python.</a:t>
            </a:r>
          </a:p>
          <a:p>
            <a:pPr marL="0" indent="0">
              <a:buNone/>
            </a:pPr>
            <a:endParaRPr lang="en-US" b="0" i="0" dirty="0">
              <a:effectLst/>
              <a:latin typeface="Roboto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8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Timing a program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endParaRPr lang="en-US" noProof="0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r>
              <a:rPr lang="en-US" noProof="0" dirty="0">
                <a:solidFill>
                  <a:srgbClr val="000000"/>
                </a:solidFill>
              </a:rPr>
              <a:t>Timing a program is </a:t>
            </a:r>
            <a:r>
              <a:rPr lang="en-US" b="1" noProof="0" dirty="0">
                <a:solidFill>
                  <a:srgbClr val="000000"/>
                </a:solidFill>
              </a:rPr>
              <a:t>inconsistent</a:t>
            </a:r>
            <a:r>
              <a:rPr lang="en-US" noProof="0" dirty="0">
                <a:solidFill>
                  <a:srgbClr val="000000"/>
                </a:solidFill>
              </a:rPr>
              <a:t>:</a:t>
            </a:r>
          </a:p>
          <a:p>
            <a:r>
              <a:rPr lang="en-US" noProof="0" dirty="0"/>
              <a:t>the amount of data that must be processed directly affects the execution time;</a:t>
            </a:r>
          </a:p>
          <a:p>
            <a:r>
              <a:rPr lang="en-US" noProof="0" dirty="0"/>
              <a:t>the execution time vary depending on the type of hardware used:</a:t>
            </a:r>
          </a:p>
          <a:p>
            <a:pPr lvl="1"/>
            <a:r>
              <a:rPr lang="en-US" noProof="0" dirty="0"/>
              <a:t>it varies between computers,</a:t>
            </a:r>
          </a:p>
          <a:p>
            <a:pPr lvl="1"/>
            <a:r>
              <a:rPr lang="en-US" noProof="0" dirty="0"/>
              <a:t>it varies between implementations;</a:t>
            </a:r>
          </a:p>
          <a:p>
            <a:r>
              <a:rPr lang="en-US" noProof="0" dirty="0"/>
              <a:t>the programming language and the compiler used influence the execution time.</a:t>
            </a:r>
          </a:p>
          <a:p>
            <a:pPr marL="0" indent="0">
              <a:buNone/>
            </a:pPr>
            <a:endParaRPr lang="en-US" noProof="0" dirty="0">
              <a:solidFill>
                <a:srgbClr val="000000"/>
              </a:solidFill>
            </a:endParaRPr>
          </a:p>
          <a:p>
            <a:pPr>
              <a:buFont typeface=".HiraKakuInterface-W3"/>
              <a:buChar char="⇒"/>
            </a:pPr>
            <a:r>
              <a:rPr lang="en-US" noProof="0" dirty="0"/>
              <a:t>We need a </a:t>
            </a:r>
            <a:r>
              <a:rPr lang="en-US" b="1" noProof="0" dirty="0"/>
              <a:t>robust</a:t>
            </a:r>
            <a:r>
              <a:rPr lang="en-US" noProof="0" dirty="0"/>
              <a:t> method to analyze an algorithm’s efficiency independent of the implementation details.</a:t>
            </a:r>
          </a:p>
          <a:p>
            <a:pPr marL="0" indent="0">
              <a:buNone/>
            </a:pPr>
            <a:endParaRPr lang="en-US" sz="1200" noProof="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A491D7-D2A9-9D4E-BDB9-159592B6CE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099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2788F-3700-EE34-948C-255DD8B85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96685-5116-5162-8BBF-775BB8D1C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REST (Representational state transfer) </a:t>
            </a:r>
            <a:r>
              <a:rPr lang="en-US" dirty="0"/>
              <a:t>is a software architectural style that was created to guide the design and development of the architecture for the World Wide Web.</a:t>
            </a:r>
          </a:p>
          <a:p>
            <a:r>
              <a:rPr lang="en-US" dirty="0"/>
              <a:t>REST APIs send HTTP requests to the backend to perform functions like create, read, update, and delete (known as </a:t>
            </a:r>
            <a:r>
              <a:rPr lang="en-US" b="1" dirty="0"/>
              <a:t>CRUD</a:t>
            </a:r>
            <a:r>
              <a:rPr lang="en-US" dirty="0"/>
              <a:t>).</a:t>
            </a:r>
          </a:p>
        </p:txBody>
      </p:sp>
      <p:pic>
        <p:nvPicPr>
          <p:cNvPr id="2050" name="Picture 2" descr="What is REST API | PHPenthusiast">
            <a:extLst>
              <a:ext uri="{FF2B5EF4-FFF2-40B4-BE49-F238E27FC236}">
                <a16:creationId xmlns:a16="http://schemas.microsoft.com/office/drawing/2014/main" id="{4D1AE76A-4E60-4CFD-EAA3-A995DCE79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3203061"/>
            <a:ext cx="5750485" cy="2314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2033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8F5A4-83A1-B2C6-72FE-272067A7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REST API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F39021-C74B-FD9B-5860-517EFDABFA5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30200" y="1341438"/>
          <a:ext cx="8489952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2488">
                  <a:extLst>
                    <a:ext uri="{9D8B030D-6E8A-4147-A177-3AD203B41FA5}">
                      <a16:colId xmlns:a16="http://schemas.microsoft.com/office/drawing/2014/main" val="3819509891"/>
                    </a:ext>
                  </a:extLst>
                </a:gridCol>
                <a:gridCol w="2122488">
                  <a:extLst>
                    <a:ext uri="{9D8B030D-6E8A-4147-A177-3AD203B41FA5}">
                      <a16:colId xmlns:a16="http://schemas.microsoft.com/office/drawing/2014/main" val="3017938466"/>
                    </a:ext>
                  </a:extLst>
                </a:gridCol>
                <a:gridCol w="2122488">
                  <a:extLst>
                    <a:ext uri="{9D8B030D-6E8A-4147-A177-3AD203B41FA5}">
                      <a16:colId xmlns:a16="http://schemas.microsoft.com/office/drawing/2014/main" val="2150270103"/>
                    </a:ext>
                  </a:extLst>
                </a:gridCol>
                <a:gridCol w="2122488">
                  <a:extLst>
                    <a:ext uri="{9D8B030D-6E8A-4147-A177-3AD203B41FA5}">
                      <a16:colId xmlns:a16="http://schemas.microsoft.com/office/drawing/2014/main" val="4217799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Operation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HTTP Method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Endpoint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Description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25512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Create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POST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/api/books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Adds a new book to the collection.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813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Read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/api/books &lt;br&gt; /api/books/{id}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Fetches all books or a specific book by ID.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5701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Update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PUT/PATCH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/api/books/{id}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Updates the details of a specific book.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151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Delete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DELETE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/api/books/{id}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Deletes a specific book from the collection.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84136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9913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644E-BABE-F105-7F83-E3B5ACEB2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FastAPI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6B048-8074-A42D-D648-0F32E70F2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0" dirty="0" err="1">
                <a:effectLst/>
                <a:latin typeface="Roboto" panose="02000000000000000000" pitchFamily="2" charset="0"/>
              </a:rPr>
              <a:t>FastAPI</a:t>
            </a:r>
            <a:r>
              <a:rPr lang="en-US" b="0" i="0" dirty="0">
                <a:effectLst/>
                <a:latin typeface="Roboto" panose="02000000000000000000" pitchFamily="2" charset="0"/>
              </a:rPr>
              <a:t> is a </a:t>
            </a:r>
            <a:r>
              <a:rPr lang="en-US" b="1" i="0" dirty="0">
                <a:effectLst/>
                <a:latin typeface="Roboto" panose="02000000000000000000" pitchFamily="2" charset="0"/>
              </a:rPr>
              <a:t>modern web framework</a:t>
            </a:r>
            <a:r>
              <a:rPr lang="en-US" b="0" i="0" dirty="0">
                <a:effectLst/>
                <a:latin typeface="Roboto" panose="02000000000000000000" pitchFamily="2" charset="0"/>
              </a:rPr>
              <a:t> for building APIs </a:t>
            </a:r>
          </a:p>
          <a:p>
            <a:r>
              <a:rPr lang="en-US" dirty="0" err="1">
                <a:latin typeface="Roboto" panose="02000000000000000000" pitchFamily="2" charset="0"/>
              </a:rPr>
              <a:t>FastAPI</a:t>
            </a:r>
            <a:r>
              <a:rPr lang="en-US" dirty="0">
                <a:latin typeface="Roboto" panose="02000000000000000000" pitchFamily="2" charset="0"/>
              </a:rPr>
              <a:t> offers </a:t>
            </a:r>
            <a:r>
              <a:rPr lang="en-US" b="1" dirty="0">
                <a:latin typeface="Roboto" panose="02000000000000000000" pitchFamily="2" charset="0"/>
              </a:rPr>
              <a:t>high performance</a:t>
            </a:r>
            <a:r>
              <a:rPr lang="en-US" dirty="0">
                <a:latin typeface="Roboto" panose="02000000000000000000" pitchFamily="2" charset="0"/>
              </a:rPr>
              <a:t>, comparable to NodeJS and Go, due to its asynchronous programming capabilities and efficient handling of concurrent requests.</a:t>
            </a:r>
          </a:p>
          <a:p>
            <a:r>
              <a:rPr lang="en-US" dirty="0">
                <a:latin typeface="Roboto" panose="02000000000000000000" pitchFamily="2" charset="0"/>
              </a:rPr>
              <a:t>It </a:t>
            </a:r>
            <a:r>
              <a:rPr lang="en-US" b="1" dirty="0">
                <a:latin typeface="Roboto" panose="02000000000000000000" pitchFamily="2" charset="0"/>
              </a:rPr>
              <a:t>simplifies API development </a:t>
            </a:r>
            <a:r>
              <a:rPr lang="en-US" dirty="0">
                <a:latin typeface="Roboto" panose="02000000000000000000" pitchFamily="2" charset="0"/>
              </a:rPr>
              <a:t>with automatic request validation, serialization, and interactive documentation using Swagger and </a:t>
            </a:r>
            <a:r>
              <a:rPr lang="en-US" dirty="0" err="1">
                <a:latin typeface="Roboto" panose="02000000000000000000" pitchFamily="2" charset="0"/>
              </a:rPr>
              <a:t>ReDoc</a:t>
            </a:r>
            <a:r>
              <a:rPr lang="en-US" dirty="0">
                <a:latin typeface="Roboto" panose="02000000000000000000" pitchFamily="2" charset="0"/>
              </a:rPr>
              <a:t>.</a:t>
            </a:r>
          </a:p>
          <a:p>
            <a:r>
              <a:rPr lang="en-US" dirty="0" err="1">
                <a:latin typeface="Roboto" panose="02000000000000000000" pitchFamily="2" charset="0"/>
              </a:rPr>
              <a:t>FastAPI</a:t>
            </a:r>
            <a:r>
              <a:rPr lang="en-US" dirty="0">
                <a:latin typeface="Roboto" panose="02000000000000000000" pitchFamily="2" charset="0"/>
              </a:rPr>
              <a:t> leverages modern Python features like type hints and </a:t>
            </a:r>
            <a:r>
              <a:rPr lang="en-US" dirty="0" err="1">
                <a:latin typeface="Roboto" panose="02000000000000000000" pitchFamily="2" charset="0"/>
              </a:rPr>
              <a:t>Pydantic</a:t>
            </a:r>
            <a:r>
              <a:rPr lang="en-US" dirty="0">
                <a:latin typeface="Roboto" panose="02000000000000000000" pitchFamily="2" charset="0"/>
              </a:rPr>
              <a:t> models, </a:t>
            </a:r>
            <a:r>
              <a:rPr lang="en-US" b="1" dirty="0">
                <a:latin typeface="Roboto" panose="02000000000000000000" pitchFamily="2" charset="0"/>
              </a:rPr>
              <a:t>enhancing code quality, reducing development errors, and improving editor support</a:t>
            </a:r>
            <a:r>
              <a:rPr lang="en-US" dirty="0">
                <a:latin typeface="Roboto" panose="02000000000000000000" pitchFamily="2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37652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34CC5-CF9C-7117-D2E8-88D4ACB10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6BEFC-6E10-B6D1-BA35-8FB6FF727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 marL="0" indent="0">
              <a:buNone/>
            </a:pP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en-US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.get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"/"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root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pPr marL="0" indent="0">
              <a:buNone/>
            </a:pPr>
            <a:r>
              <a:rPr lang="en-US" dirty="0">
                <a:solidFill>
                  <a:srgbClr val="AF00DB"/>
                </a:solidFill>
                <a:latin typeface="Menlo" panose="020B0609030804020204" pitchFamily="49" charset="0"/>
              </a:rPr>
              <a:t>    </a:t>
            </a:r>
            <a:r>
              <a:rPr lang="en-US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"message"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"Hello World"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02266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66B908A-85C8-D84C-A24B-BA894376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30374-BFD7-524C-B31A-24D124CB3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D4CF5-A243-4A4E-9085-E690E37B67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69847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FA27C7-ABCF-7C6C-CDC7-FB6844207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3" y="1412776"/>
            <a:ext cx="7772400" cy="4464495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typing 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Union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app =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FastAPI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app.get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"/"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read_root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"Hello"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"World"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app.get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"/items/{</a:t>
            </a:r>
            <a:r>
              <a:rPr lang="en-US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item_id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}"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def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read_item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item_id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int, q: Union[str, 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None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 = </a:t>
            </a:r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None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):</a:t>
            </a: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item_id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item_id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"q"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q}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DF92D8-C86A-6DC8-8634-97A5CA3B853C}"/>
              </a:ext>
            </a:extLst>
          </p:cNvPr>
          <p:cNvSpPr txBox="1"/>
          <p:nvPr/>
        </p:nvSpPr>
        <p:spPr>
          <a:xfrm>
            <a:off x="1961147" y="184083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26148D-9947-8244-670C-852D0734C935}"/>
              </a:ext>
            </a:extLst>
          </p:cNvPr>
          <p:cNvSpPr txBox="1"/>
          <p:nvPr/>
        </p:nvSpPr>
        <p:spPr>
          <a:xfrm>
            <a:off x="395536" y="692696"/>
            <a:ext cx="80991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main.py</a:t>
            </a:r>
            <a:r>
              <a:rPr lang="en-US" dirty="0"/>
              <a:t> contains our backend </a:t>
            </a:r>
            <a:r>
              <a:rPr lang="en-US" dirty="0" err="1"/>
              <a:t>api</a:t>
            </a:r>
            <a:r>
              <a:rPr lang="en-US" dirty="0"/>
              <a:t> that we will call. Next we will fill out our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795737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DDA02-3B0E-C5DB-48B0-28EC679F4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3" y="620688"/>
            <a:ext cx="7772400" cy="5616623"/>
          </a:xfrm>
        </p:spPr>
        <p:txBody>
          <a:bodyPr>
            <a:normAutofit fontScale="85000" lnSpcReduction="10000"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Start from the official Python base image.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python:3.9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Set the current working directory to /code.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WORKDIR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/code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Copy the file with the requirements to the /code directory.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./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requirements.txt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/code/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requirements.txt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Install the package dependencies in the requirements file.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pip install --no-cache-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dir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--upgrade -r /code/</a:t>
            </a:r>
            <a:r>
              <a:rPr lang="en-US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requirements.txt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Copy the ./app directory inside the /code directory.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./app /code/app</a:t>
            </a:r>
          </a:p>
          <a:p>
            <a:b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# Set the command to run the </a:t>
            </a:r>
            <a:r>
              <a:rPr lang="en-US" b="0" dirty="0" err="1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uvicorn</a:t>
            </a:r>
            <a:r>
              <a:rPr lang="en-US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server.</a:t>
            </a:r>
            <a:endParaRPr lang="en-US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CMD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uvicorn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app.main:app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"--host"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"0.0.0.0"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"--port"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"80"</a:t>
            </a:r>
            <a:r>
              <a:rPr lang="en-US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89706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11D11-D465-3827-9B55-2DFCA8143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3" y="1268760"/>
            <a:ext cx="7772400" cy="4392487"/>
          </a:xfrm>
        </p:spPr>
        <p:txBody>
          <a:bodyPr/>
          <a:lstStyle/>
          <a:p>
            <a:r>
              <a:rPr lang="en-US" dirty="0"/>
              <a:t>First, build the image:</a:t>
            </a:r>
          </a:p>
          <a:p>
            <a:r>
              <a:rPr lang="en-US" dirty="0"/>
              <a:t>$ docker build -t </a:t>
            </a:r>
            <a:r>
              <a:rPr lang="en-US" dirty="0" err="1"/>
              <a:t>myimage</a:t>
            </a:r>
            <a:r>
              <a:rPr lang="en-US" dirty="0"/>
              <a:t> .</a:t>
            </a:r>
          </a:p>
          <a:p>
            <a:endParaRPr lang="en-US" dirty="0"/>
          </a:p>
          <a:p>
            <a:r>
              <a:rPr lang="en-US" dirty="0">
                <a:effectLst/>
              </a:rPr>
              <a:t>Then, run the image: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$ docker run -d --name </a:t>
            </a:r>
            <a:r>
              <a:rPr lang="en-US" dirty="0" err="1">
                <a:effectLst/>
              </a:rPr>
              <a:t>mycontainer</a:t>
            </a:r>
            <a:r>
              <a:rPr lang="en-US" dirty="0">
                <a:effectLst/>
              </a:rPr>
              <a:t> -p 80:80 </a:t>
            </a:r>
            <a:r>
              <a:rPr lang="en-US" dirty="0" err="1">
                <a:effectLst/>
              </a:rPr>
              <a:t>myimage</a:t>
            </a:r>
            <a:endParaRPr lang="en-US" dirty="0">
              <a:effectLst/>
            </a:endParaRPr>
          </a:p>
          <a:p>
            <a:endParaRPr lang="en-US" dirty="0"/>
          </a:p>
          <a:p>
            <a:r>
              <a:rPr lang="en-US" dirty="0">
                <a:effectLst/>
              </a:rPr>
              <a:t>If we go to </a:t>
            </a:r>
            <a:r>
              <a:rPr lang="en-US" b="0" i="0" u="none" strike="noStrike" dirty="0">
                <a:effectLst/>
                <a:latin typeface="Roboto" panose="02000000000000000000" pitchFamily="2" charset="0"/>
                <a:hlinkClick r:id="rId2"/>
              </a:rPr>
              <a:t>http://127.0.0.1/items/5?q=somequery</a:t>
            </a:r>
            <a:r>
              <a:rPr lang="en-US" b="0" i="0" u="none" strike="noStrike" dirty="0">
                <a:effectLst/>
                <a:latin typeface="Roboto" panose="02000000000000000000" pitchFamily="2" charset="0"/>
              </a:rPr>
              <a:t>, we can see the result from our GET request:</a:t>
            </a:r>
          </a:p>
          <a:p>
            <a:endParaRPr lang="en-US" dirty="0">
              <a:latin typeface="Roboto" panose="02000000000000000000" pitchFamily="2" charset="0"/>
            </a:endParaRPr>
          </a:p>
          <a:p>
            <a:r>
              <a:rPr lang="en-US" dirty="0">
                <a:effectLst/>
              </a:rPr>
              <a:t>{"</a:t>
            </a:r>
            <a:r>
              <a:rPr lang="en-US" dirty="0" err="1">
                <a:effectLst/>
              </a:rPr>
              <a:t>item_id</a:t>
            </a:r>
            <a:r>
              <a:rPr lang="en-US" dirty="0">
                <a:effectLst/>
              </a:rPr>
              <a:t>": 5, "q": "</a:t>
            </a:r>
            <a:r>
              <a:rPr lang="en-US" dirty="0" err="1">
                <a:effectLst/>
              </a:rPr>
              <a:t>somequery</a:t>
            </a:r>
            <a:r>
              <a:rPr lang="en-US" dirty="0">
                <a:effectLst/>
              </a:rPr>
              <a:t>"}</a:t>
            </a:r>
          </a:p>
          <a:p>
            <a:br>
              <a:rPr lang="en-US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1263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C939D-EC5E-ECB3-5D80-465DA6C85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3528" y="1052736"/>
            <a:ext cx="3816424" cy="2952327"/>
          </a:xfrm>
        </p:spPr>
        <p:txBody>
          <a:bodyPr/>
          <a:lstStyle/>
          <a:p>
            <a:r>
              <a:rPr lang="en-US" dirty="0"/>
              <a:t>To see interactive API docs, go to: </a:t>
            </a:r>
            <a:r>
              <a:rPr lang="en-US" b="0" i="0" u="none" strike="noStrike" dirty="0">
                <a:effectLst/>
                <a:latin typeface="Roboto" panose="02000000000000000000" pitchFamily="2" charset="0"/>
                <a:hlinkClick r:id="rId2"/>
              </a:rPr>
              <a:t>http://127.0.0.1/docs</a:t>
            </a:r>
            <a:endParaRPr lang="en-US" dirty="0"/>
          </a:p>
        </p:txBody>
      </p:sp>
      <p:pic>
        <p:nvPicPr>
          <p:cNvPr id="1026" name="Picture 2" descr="Swagger UI">
            <a:extLst>
              <a:ext uri="{FF2B5EF4-FFF2-40B4-BE49-F238E27FC236}">
                <a16:creationId xmlns:a16="http://schemas.microsoft.com/office/drawing/2014/main" id="{57B7AE83-6CC5-7502-FAD7-14B953EB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872716"/>
            <a:ext cx="4544505" cy="511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53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22CB-3AC4-A848-BE8D-B218E603F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Complexity Analysis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AB3BC18-199B-C44F-B339-573547996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The most valuable option is to perform a complexity analysis, which is an estimate of the resources required by the algorithm for its execution:</a:t>
            </a:r>
          </a:p>
          <a:p>
            <a:r>
              <a:rPr lang="en-US" b="1" noProof="0" dirty="0"/>
              <a:t>Independently</a:t>
            </a:r>
            <a:r>
              <a:rPr lang="en-US" noProof="0" dirty="0"/>
              <a:t> from the </a:t>
            </a:r>
            <a:r>
              <a:rPr lang="en-US" b="1" noProof="0" dirty="0"/>
              <a:t>hardware</a:t>
            </a:r>
            <a:r>
              <a:rPr lang="en-US" noProof="0" dirty="0"/>
              <a:t>;</a:t>
            </a:r>
          </a:p>
          <a:p>
            <a:r>
              <a:rPr lang="en-US" b="1" noProof="0" dirty="0"/>
              <a:t>Dependent</a:t>
            </a:r>
            <a:r>
              <a:rPr lang="en-US" noProof="0" dirty="0"/>
              <a:t> only on the size of input </a:t>
            </a:r>
            <a:r>
              <a:rPr lang="en-US" b="1" noProof="0" dirty="0"/>
              <a:t>n.</a:t>
            </a:r>
          </a:p>
          <a:p>
            <a:pPr marL="457200" lvl="1" indent="0">
              <a:buNone/>
            </a:pPr>
            <a:endParaRPr lang="en-US" noProof="0" dirty="0"/>
          </a:p>
          <a:p>
            <a:pPr>
              <a:buFont typeface=".HiraKakuInterface-W3"/>
              <a:buChar char="⇒"/>
            </a:pPr>
            <a:r>
              <a:rPr lang="en-US" noProof="0" dirty="0"/>
              <a:t>Output: execution time T(n) 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We rely on the </a:t>
            </a:r>
            <a:r>
              <a:rPr lang="en-US" b="1" noProof="0" dirty="0"/>
              <a:t>Big-O notation </a:t>
            </a:r>
            <a:r>
              <a:rPr lang="en-US" noProof="0" dirty="0"/>
              <a:t>which</a:t>
            </a:r>
            <a:r>
              <a:rPr lang="en-US" b="1" noProof="0" dirty="0"/>
              <a:t> </a:t>
            </a:r>
            <a:r>
              <a:rPr lang="en-US" noProof="0" dirty="0"/>
              <a:t>describes </a:t>
            </a:r>
            <a:r>
              <a:rPr lang="en-US" i="1" noProof="0" dirty="0"/>
              <a:t>how quickly runtime will grow relative to the input, as the input get arbitrarily large</a:t>
            </a:r>
            <a:r>
              <a:rPr lang="en-US" noProof="0" dirty="0"/>
              <a:t>.</a:t>
            </a:r>
          </a:p>
          <a:p>
            <a:r>
              <a:rPr lang="en-US" noProof="0" dirty="0"/>
              <a:t>Big-O notation measures an upper bound on the asymptotic growth;</a:t>
            </a:r>
          </a:p>
          <a:p>
            <a:r>
              <a:rPr lang="en-US" noProof="0" dirty="0"/>
              <a:t>Describes the worst case;</a:t>
            </a:r>
          </a:p>
          <a:p>
            <a:r>
              <a:rPr lang="en-US" noProof="0" dirty="0"/>
              <a:t>Excludes coefficients and lower order terms.</a:t>
            </a:r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4105E9-DF1E-A646-A6E4-E26C11F44C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B5E4C176-450D-B04D-90B6-7F3833CFE2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324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3E7094-FAA0-0E4B-938D-E4158E58A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Asymptotic analysis of worst case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A69B8B5-475F-9041-835C-FE80EBCC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noProof="0" dirty="0"/>
              <a:t>Objective:</a:t>
            </a:r>
          </a:p>
          <a:p>
            <a:r>
              <a:rPr lang="en-US" noProof="0" dirty="0"/>
              <a:t>Estimate of an upper limit of T(n), which represents the </a:t>
            </a:r>
            <a:r>
              <a:rPr lang="en-US" b="1" noProof="0" dirty="0"/>
              <a:t>approximate number of steps </a:t>
            </a:r>
            <a:r>
              <a:rPr lang="en-US" noProof="0" dirty="0"/>
              <a:t>required by an algorithm for an input of size n.</a:t>
            </a:r>
          </a:p>
          <a:p>
            <a:pPr marL="0" indent="0">
              <a:buNone/>
            </a:pPr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Asymptotic, n → ∞ :</a:t>
            </a:r>
          </a:p>
          <a:p>
            <a:r>
              <a:rPr lang="en-US" noProof="0" dirty="0"/>
              <a:t>For </a:t>
            </a:r>
            <a:r>
              <a:rPr lang="en-US" b="1" noProof="0" dirty="0"/>
              <a:t>n small</a:t>
            </a:r>
            <a:r>
              <a:rPr lang="en-US" noProof="0" dirty="0"/>
              <a:t>, the complexity is </a:t>
            </a:r>
            <a:r>
              <a:rPr lang="en-US" b="1" noProof="0" dirty="0"/>
              <a:t>irrelevant</a:t>
            </a:r>
            <a:r>
              <a:rPr lang="en-US" noProof="0" dirty="0"/>
              <a:t>.</a:t>
            </a:r>
          </a:p>
          <a:p>
            <a:endParaRPr lang="en-US" noProof="0" dirty="0"/>
          </a:p>
          <a:p>
            <a:pPr marL="0" indent="0">
              <a:buNone/>
            </a:pPr>
            <a:r>
              <a:rPr lang="en-US" noProof="0" dirty="0"/>
              <a:t>Worst case:</a:t>
            </a:r>
          </a:p>
          <a:p>
            <a:r>
              <a:rPr lang="en-US" noProof="0" dirty="0"/>
              <a:t>The worst case occurs often;</a:t>
            </a:r>
          </a:p>
          <a:p>
            <a:r>
              <a:rPr lang="en-US" noProof="0" dirty="0"/>
              <a:t>It is the </a:t>
            </a:r>
            <a:r>
              <a:rPr lang="en-US" b="1" noProof="0" dirty="0"/>
              <a:t>bottleneck</a:t>
            </a:r>
            <a:r>
              <a:rPr lang="en-US" noProof="0" dirty="0"/>
              <a:t> when a program runs.</a:t>
            </a:r>
          </a:p>
          <a:p>
            <a:endParaRPr lang="en-US" noProof="0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9A30A7B1-2EBE-8444-B105-F68C0312588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028950" y="6356350"/>
            <a:ext cx="3086100" cy="365125"/>
          </a:xfrm>
        </p:spPr>
        <p:txBody>
          <a:bodyPr/>
          <a:lstStyle/>
          <a:p>
            <a:fld id="{B5E4C176-450D-B04D-90B6-7F3833CFE2C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8692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Custom Design 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FA1AC"/>
      </a:accent1>
      <a:accent2>
        <a:srgbClr val="459CBD"/>
      </a:accent2>
      <a:accent3>
        <a:srgbClr val="FFFFFF"/>
      </a:accent3>
      <a:accent4>
        <a:srgbClr val="000000"/>
      </a:accent4>
      <a:accent5>
        <a:srgbClr val="C0CDD2"/>
      </a:accent5>
      <a:accent6>
        <a:srgbClr val="3E8DAB"/>
      </a:accent6>
      <a:hlink>
        <a:srgbClr val="A8C0D1"/>
      </a:hlink>
      <a:folHlink>
        <a:srgbClr val="C88BA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459CBD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3E8DAB"/>
        </a:accent6>
        <a:hlink>
          <a:srgbClr val="A8C0D1"/>
        </a:hlink>
        <a:folHlink>
          <a:srgbClr val="C88B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45004</TotalTime>
  <Words>5079</Words>
  <Application>Microsoft Macintosh PowerPoint</Application>
  <PresentationFormat>On-screen Show (4:3)</PresentationFormat>
  <Paragraphs>582</Paragraphs>
  <Slides>78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9" baseType="lpstr">
      <vt:lpstr>.HiraKakuInterface-W3</vt:lpstr>
      <vt:lpstr>Arial</vt:lpstr>
      <vt:lpstr>Calibri</vt:lpstr>
      <vt:lpstr>Cambria Math</vt:lpstr>
      <vt:lpstr>Consolas</vt:lpstr>
      <vt:lpstr>Helvetica Neue</vt:lpstr>
      <vt:lpstr>Helvetica Neue Light</vt:lpstr>
      <vt:lpstr>Menlo</vt:lpstr>
      <vt:lpstr>Roboto</vt:lpstr>
      <vt:lpstr>Times New Roman</vt:lpstr>
      <vt:lpstr>1_Custom Design</vt:lpstr>
      <vt:lpstr>PowerPoint Presentation</vt:lpstr>
      <vt:lpstr>Outline</vt:lpstr>
      <vt:lpstr>Algorithms and complexity Analysis</vt:lpstr>
      <vt:lpstr>Algorithm (Recap)</vt:lpstr>
      <vt:lpstr>Timing a program</vt:lpstr>
      <vt:lpstr>Timing a program</vt:lpstr>
      <vt:lpstr>Timing a program</vt:lpstr>
      <vt:lpstr>Complexity Analysis</vt:lpstr>
      <vt:lpstr>Asymptotic analysis of worst case</vt:lpstr>
      <vt:lpstr>Algorithms CLASSIFICATION</vt:lpstr>
      <vt:lpstr>Algorithms Classification</vt:lpstr>
      <vt:lpstr>Constructing T(n)</vt:lpstr>
      <vt:lpstr>Constructing T(n)</vt:lpstr>
      <vt:lpstr>Constructing T(n)</vt:lpstr>
      <vt:lpstr>Constructing T(n)</vt:lpstr>
      <vt:lpstr>Constructing T(n)</vt:lpstr>
      <vt:lpstr>Importance of the complexity analysis</vt:lpstr>
      <vt:lpstr>SEARCHING ALGORITHMS</vt:lpstr>
      <vt:lpstr>Searching</vt:lpstr>
      <vt:lpstr>The Linear Search (Sequential Search)</vt:lpstr>
      <vt:lpstr>The Linear Search</vt:lpstr>
      <vt:lpstr>The Linear Search: unsorted sequence</vt:lpstr>
      <vt:lpstr>The Linear Search: sorted sequence</vt:lpstr>
      <vt:lpstr>The Linear Search: sorted sequence</vt:lpstr>
      <vt:lpstr>The Linear Search: look for the minimum</vt:lpstr>
      <vt:lpstr>The Linear Search: look for the minimum</vt:lpstr>
      <vt:lpstr>The Linear Search: look for the maximum</vt:lpstr>
      <vt:lpstr>The Binary Search</vt:lpstr>
      <vt:lpstr>The Binary Search</vt:lpstr>
      <vt:lpstr>The Binary Search</vt:lpstr>
      <vt:lpstr>The Binary Search</vt:lpstr>
      <vt:lpstr>The Binary Search: complexity analysis</vt:lpstr>
      <vt:lpstr>SORTING Algorithms</vt:lpstr>
      <vt:lpstr>Sorting</vt:lpstr>
      <vt:lpstr>Bubble Sort</vt:lpstr>
      <vt:lpstr>Bubble Sort</vt:lpstr>
      <vt:lpstr>Bubble Sort</vt:lpstr>
      <vt:lpstr>Bubble Sort: complexity analysis</vt:lpstr>
      <vt:lpstr>Binary trees</vt:lpstr>
      <vt:lpstr>Binary Tree (Review)</vt:lpstr>
      <vt:lpstr>Binary Tree (Review)</vt:lpstr>
      <vt:lpstr>Binary Tree (Review)</vt:lpstr>
      <vt:lpstr>Tree Traversal</vt:lpstr>
      <vt:lpstr>Tree Traversal</vt:lpstr>
      <vt:lpstr>Depth-First Search: pre-order</vt:lpstr>
      <vt:lpstr>Depth-First Search: pre-order</vt:lpstr>
      <vt:lpstr>Depth-First Search: in-order</vt:lpstr>
      <vt:lpstr>Depth-First Search: in-order</vt:lpstr>
      <vt:lpstr>Depth-First Search: post-order</vt:lpstr>
      <vt:lpstr>Depth-First Search: post-order</vt:lpstr>
      <vt:lpstr>Docker</vt:lpstr>
      <vt:lpstr>Problems with Reproducibility</vt:lpstr>
      <vt:lpstr>Docker</vt:lpstr>
      <vt:lpstr>Docker Architecture</vt:lpstr>
      <vt:lpstr>Docker Architecture</vt:lpstr>
      <vt:lpstr>Common Docker Commands</vt:lpstr>
      <vt:lpstr>Docker Architecture</vt:lpstr>
      <vt:lpstr>Docker Architecture</vt:lpstr>
      <vt:lpstr>Docker Architecture</vt:lpstr>
      <vt:lpstr>Docker Architecture</vt:lpstr>
      <vt:lpstr>Docker Architecture</vt:lpstr>
      <vt:lpstr>Docker Architecture</vt:lpstr>
      <vt:lpstr>Example Python Dockerfile</vt:lpstr>
      <vt:lpstr>Docker Architecture</vt:lpstr>
      <vt:lpstr>Docker Architecture</vt:lpstr>
      <vt:lpstr>Dockerhub</vt:lpstr>
      <vt:lpstr>Docker vs Traditional Virtualization</vt:lpstr>
      <vt:lpstr>FastAPi</vt:lpstr>
      <vt:lpstr>Python Web Frameworks</vt:lpstr>
      <vt:lpstr>REST API</vt:lpstr>
      <vt:lpstr>Example REST API</vt:lpstr>
      <vt:lpstr>FastAPI</vt:lpstr>
      <vt:lpstr>Example API</vt:lpstr>
      <vt:lpstr>DEMO</vt:lpstr>
      <vt:lpstr>PowerPoint Presentation</vt:lpstr>
      <vt:lpstr>PowerPoint Presentation</vt:lpstr>
      <vt:lpstr>PowerPoint Presentation</vt:lpstr>
      <vt:lpstr>PowerPoint Presentation</vt:lpstr>
    </vt:vector>
  </TitlesOfParts>
  <Company>UCL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Simon Brown</dc:creator>
  <cp:lastModifiedBy>Ramos, Jerome</cp:lastModifiedBy>
  <cp:revision>626</cp:revision>
  <cp:lastPrinted>2012-07-12T12:58:07Z</cp:lastPrinted>
  <dcterms:created xsi:type="dcterms:W3CDTF">2012-10-26T04:04:39Z</dcterms:created>
  <dcterms:modified xsi:type="dcterms:W3CDTF">2023-12-04T11:54:34Z</dcterms:modified>
</cp:coreProperties>
</file>